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</p:sldMasterIdLst>
  <p:notesMasterIdLst>
    <p:notesMasterId r:id="rId23"/>
  </p:notesMasterIdLst>
  <p:sldIdLst>
    <p:sldId id="256" r:id="rId18"/>
    <p:sldId id="257" r:id="rId19"/>
    <p:sldId id="258" r:id="rId20"/>
    <p:sldId id="260" r:id="rId21"/>
    <p:sldId id="283" r:id="rId22"/>
    <p:sldId id="261" r:id="rId24"/>
    <p:sldId id="262" r:id="rId25"/>
    <p:sldId id="263" r:id="rId26"/>
    <p:sldId id="293" r:id="rId27"/>
    <p:sldId id="266" r:id="rId28"/>
    <p:sldId id="267" r:id="rId29"/>
    <p:sldId id="289" r:id="rId30"/>
    <p:sldId id="290" r:id="rId31"/>
    <p:sldId id="288" r:id="rId32"/>
    <p:sldId id="291" r:id="rId33"/>
    <p:sldId id="292" r:id="rId34"/>
    <p:sldId id="300" r:id="rId35"/>
    <p:sldId id="268" r:id="rId36"/>
    <p:sldId id="296" r:id="rId37"/>
    <p:sldId id="269" r:id="rId38"/>
    <p:sldId id="295" r:id="rId39"/>
    <p:sldId id="298" r:id="rId40"/>
    <p:sldId id="299" r:id="rId41"/>
    <p:sldId id="270" r:id="rId42"/>
    <p:sldId id="285" r:id="rId43"/>
    <p:sldId id="286" r:id="rId44"/>
    <p:sldId id="287" r:id="rId45"/>
    <p:sldId id="271" r:id="rId46"/>
    <p:sldId id="272" r:id="rId47"/>
  </p:sldIdLst>
  <p:sldSz cx="12192000" cy="6858000"/>
  <p:notesSz cx="6858000" cy="9144000"/>
  <p:embeddedFontLst>
    <p:embeddedFont>
      <p:font typeface="OPPOSans H" panose="00020600040101010101" charset="-122"/>
      <p:regular r:id="rId51"/>
    </p:embeddedFont>
    <p:embeddedFont>
      <p:font typeface="OPPOSans R" panose="00020600040101010101" charset="-122"/>
      <p:regular r:id="rId52"/>
    </p:embeddedFont>
    <p:embeddedFont>
      <p:font typeface="OPPOSans B" panose="00020600040101010101" charset="-122"/>
      <p:regular r:id="rId53"/>
    </p:embeddedFont>
    <p:embeddedFont>
      <p:font typeface="Source Han Sans CN Bold" panose="020B0800000000000000" charset="-122"/>
      <p:bold r:id="rId54"/>
    </p:embeddedFont>
    <p:embeddedFont>
      <p:font typeface="Source Han Sans" panose="020B0500000000000000" charset="-122"/>
      <p:regular r:id="rId55"/>
    </p:embeddedFont>
    <p:embeddedFont>
      <p:font typeface="等线" panose="02010600030101010101" charset="-122"/>
      <p:regular r:id="rId56"/>
    </p:embeddedFont>
    <p:embeddedFont>
      <p:font typeface="Calibri" panose="020F0502020204030204" charset="0"/>
      <p:regular r:id="rId57"/>
      <p:bold r:id="rId58"/>
      <p:italic r:id="rId59"/>
      <p:boldItalic r:id="rId60"/>
    </p:embeddedFont>
  </p:embeddedFontLst>
  <p:custDataLst>
    <p:tags r:id="rId6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7EB0F35-CF86-43C5-921A-03A9FEE5EF44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dk1"/>
              </a:solidFill>
            </a:ln>
          </a:left>
          <a:right>
            <a:ln w="9525" cmpd="sng">
              <a:solidFill>
                <a:schemeClr val="dk1"/>
              </a:solidFill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dk1">
                  <a:lumMod val="34000"/>
                  <a:lumOff val="66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chemeClr val="dk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 w="9525" cmpd="sng">
              <a:solidFill>
                <a:schemeClr val="dk1"/>
              </a:solidFill>
            </a:ln>
          </a:left>
          <a:right>
            <a:ln w="9525" cmpd="sng">
              <a:solidFill>
                <a:schemeClr val="dk1"/>
              </a:solidFill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dk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dk1">
              <a:lumMod val="10000"/>
              <a:lumOff val="90000"/>
            </a:schemeClr>
          </a:solidFill>
        </a:fill>
      </a:tcStyle>
    </a:band1V>
    <a:band2V>
      <a:tcTxStyle/>
      <a:tcStyle>
        <a:tcBdr>
          <a:left>
            <a:ln w="9525" cmpd="sng">
              <a:solidFill>
                <a:schemeClr val="dk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dk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dk1"/>
              </a:solidFill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</a:ln>
          </a:left>
          <a:right>
            <a:ln w="9525" cmpd="sng">
              <a:solidFill>
                <a:schemeClr val="dk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</a:ln>
          </a:left>
          <a:right>
            <a:ln w="9525" cmpd="sng">
              <a:solidFill>
                <a:schemeClr val="dk1"/>
              </a:solidFill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</a:ln>
          </a:left>
          <a:right>
            <a:ln w="9525" cmpd="sng">
              <a:solidFill>
                <a:schemeClr val="dk1"/>
              </a:solidFill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1" Type="http://schemas.openxmlformats.org/officeDocument/2006/relationships/tags" Target="tags/tag80.xml"/><Relationship Id="rId60" Type="http://schemas.openxmlformats.org/officeDocument/2006/relationships/font" Target="fonts/font10.fntdata"/><Relationship Id="rId6" Type="http://schemas.openxmlformats.org/officeDocument/2006/relationships/slideMaster" Target="slideMasters/slideMaster5.xml"/><Relationship Id="rId59" Type="http://schemas.openxmlformats.org/officeDocument/2006/relationships/font" Target="fonts/font9.fntdata"/><Relationship Id="rId58" Type="http://schemas.openxmlformats.org/officeDocument/2006/relationships/font" Target="fonts/font8.fntdata"/><Relationship Id="rId57" Type="http://schemas.openxmlformats.org/officeDocument/2006/relationships/font" Target="fonts/font7.fntdata"/><Relationship Id="rId56" Type="http://schemas.openxmlformats.org/officeDocument/2006/relationships/font" Target="fonts/font6.fntdata"/><Relationship Id="rId55" Type="http://schemas.openxmlformats.org/officeDocument/2006/relationships/font" Target="fonts/font5.fntdata"/><Relationship Id="rId54" Type="http://schemas.openxmlformats.org/officeDocument/2006/relationships/font" Target="fonts/font4.fntdata"/><Relationship Id="rId53" Type="http://schemas.openxmlformats.org/officeDocument/2006/relationships/font" Target="fonts/font3.fntdata"/><Relationship Id="rId52" Type="http://schemas.openxmlformats.org/officeDocument/2006/relationships/font" Target="fonts/font2.fntdata"/><Relationship Id="rId51" Type="http://schemas.openxmlformats.org/officeDocument/2006/relationships/font" Target="fonts/font1.fntdata"/><Relationship Id="rId50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29.xml"/><Relationship Id="rId46" Type="http://schemas.openxmlformats.org/officeDocument/2006/relationships/slide" Target="slides/slide28.xml"/><Relationship Id="rId45" Type="http://schemas.openxmlformats.org/officeDocument/2006/relationships/slide" Target="slides/slide27.xml"/><Relationship Id="rId44" Type="http://schemas.openxmlformats.org/officeDocument/2006/relationships/slide" Target="slides/slide26.xml"/><Relationship Id="rId43" Type="http://schemas.openxmlformats.org/officeDocument/2006/relationships/slide" Target="slides/slide25.xml"/><Relationship Id="rId42" Type="http://schemas.openxmlformats.org/officeDocument/2006/relationships/slide" Target="slides/slide24.xml"/><Relationship Id="rId41" Type="http://schemas.openxmlformats.org/officeDocument/2006/relationships/slide" Target="slides/slide23.xml"/><Relationship Id="rId40" Type="http://schemas.openxmlformats.org/officeDocument/2006/relationships/slide" Target="slides/slide2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1.xml"/><Relationship Id="rId38" Type="http://schemas.openxmlformats.org/officeDocument/2006/relationships/slide" Target="slides/slide20.xml"/><Relationship Id="rId37" Type="http://schemas.openxmlformats.org/officeDocument/2006/relationships/slide" Target="slides/slide19.xml"/><Relationship Id="rId36" Type="http://schemas.openxmlformats.org/officeDocument/2006/relationships/slide" Target="slides/slide18.xml"/><Relationship Id="rId35" Type="http://schemas.openxmlformats.org/officeDocument/2006/relationships/slide" Target="slides/slide17.xml"/><Relationship Id="rId34" Type="http://schemas.openxmlformats.org/officeDocument/2006/relationships/slide" Target="slides/slide16.xml"/><Relationship Id="rId33" Type="http://schemas.openxmlformats.org/officeDocument/2006/relationships/slide" Target="slides/slide15.xml"/><Relationship Id="rId32" Type="http://schemas.openxmlformats.org/officeDocument/2006/relationships/slide" Target="slides/slide14.xml"/><Relationship Id="rId31" Type="http://schemas.openxmlformats.org/officeDocument/2006/relationships/slide" Target="slides/slide13.xml"/><Relationship Id="rId30" Type="http://schemas.openxmlformats.org/officeDocument/2006/relationships/slide" Target="slides/slide1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8" Type="http://schemas.openxmlformats.org/officeDocument/2006/relationships/slide" Target="slides/slide10.xml"/><Relationship Id="rId27" Type="http://schemas.openxmlformats.org/officeDocument/2006/relationships/slide" Target="slides/slide9.xml"/><Relationship Id="rId26" Type="http://schemas.openxmlformats.org/officeDocument/2006/relationships/slide" Target="slides/slide8.xml"/><Relationship Id="rId25" Type="http://schemas.openxmlformats.org/officeDocument/2006/relationships/slide" Target="slides/slide7.xml"/><Relationship Id="rId24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0" Type="http://schemas.openxmlformats.org/officeDocument/2006/relationships/slide" Target="slides/slide3.xml"/><Relationship Id="rId2" Type="http://schemas.openxmlformats.org/officeDocument/2006/relationships/theme" Target="theme/theme1.xml"/><Relationship Id="rId19" Type="http://schemas.openxmlformats.org/officeDocument/2006/relationships/slide" Target="slides/slide2.xml"/><Relationship Id="rId18" Type="http://schemas.openxmlformats.org/officeDocument/2006/relationships/slide" Target="slides/slide1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6.emf"/><Relationship Id="rId1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5.bin"/><Relationship Id="rId4" Type="http://schemas.openxmlformats.org/officeDocument/2006/relationships/tags" Target="../tags/tag35.xml"/><Relationship Id="rId3" Type="http://schemas.openxmlformats.org/officeDocument/2006/relationships/image" Target="../media/image8.emf"/><Relationship Id="rId2" Type="http://schemas.openxmlformats.org/officeDocument/2006/relationships/oleObject" Target="../embeddings/oleObject4.bin"/><Relationship Id="rId1" Type="http://schemas.openxmlformats.org/officeDocument/2006/relationships/tags" Target="../tags/tag3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emf"/><Relationship Id="rId2" Type="http://schemas.openxmlformats.org/officeDocument/2006/relationships/oleObject" Target="../embeddings/oleObject6.bin"/><Relationship Id="rId1" Type="http://schemas.openxmlformats.org/officeDocument/2006/relationships/tags" Target="../tags/tag3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56.xml"/><Relationship Id="rId2" Type="http://schemas.openxmlformats.org/officeDocument/2006/relationships/tags" Target="../tags/tag38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e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1.emf"/><Relationship Id="rId1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7" Type="http://schemas.openxmlformats.org/officeDocument/2006/relationships/vmlDrawing" Target="../drawings/vmlDrawing6.vml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14.emf"/><Relationship Id="rId14" Type="http://schemas.openxmlformats.org/officeDocument/2006/relationships/oleObject" Target="../embeddings/oleObject10.bin"/><Relationship Id="rId13" Type="http://schemas.openxmlformats.org/officeDocument/2006/relationships/image" Target="../media/image13.emf"/><Relationship Id="rId12" Type="http://schemas.openxmlformats.org/officeDocument/2006/relationships/oleObject" Target="../embeddings/oleObject9.bin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7" Type="http://schemas.openxmlformats.org/officeDocument/2006/relationships/vmlDrawing" Target="../drawings/vmlDrawing7.vml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16.emf"/><Relationship Id="rId14" Type="http://schemas.openxmlformats.org/officeDocument/2006/relationships/oleObject" Target="../embeddings/oleObject12.bin"/><Relationship Id="rId13" Type="http://schemas.openxmlformats.org/officeDocument/2006/relationships/image" Target="../media/image15.emf"/><Relationship Id="rId12" Type="http://schemas.openxmlformats.org/officeDocument/2006/relationships/oleObject" Target="../embeddings/oleObject11.bin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32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841" t="2371" r="2835" b="39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208342"/>
            <a:ext cx="2222340" cy="434842"/>
          </a:xfrm>
          <a:custGeom>
            <a:avLst/>
            <a:gdLst>
              <a:gd name="connsiteX0" fmla="*/ 0 w 2222340"/>
              <a:gd name="connsiteY0" fmla="*/ 0 h 434842"/>
              <a:gd name="connsiteX1" fmla="*/ 2004919 w 2222340"/>
              <a:gd name="connsiteY1" fmla="*/ 0 h 434842"/>
              <a:gd name="connsiteX2" fmla="*/ 2222340 w 2222340"/>
              <a:gd name="connsiteY2" fmla="*/ 217421 h 434842"/>
              <a:gd name="connsiteX3" fmla="*/ 2222339 w 2222340"/>
              <a:gd name="connsiteY3" fmla="*/ 217421 h 434842"/>
              <a:gd name="connsiteX4" fmla="*/ 2004918 w 2222340"/>
              <a:gd name="connsiteY4" fmla="*/ 434842 h 434842"/>
              <a:gd name="connsiteX5" fmla="*/ 0 w 2222340"/>
              <a:gd name="connsiteY5" fmla="*/ 434841 h 434842"/>
            </a:gdLst>
            <a:ahLst/>
            <a:cxnLst/>
            <a:rect l="l" t="t" r="r" b="b"/>
            <a:pathLst>
              <a:path w="2222340" h="434842">
                <a:moveTo>
                  <a:pt x="0" y="0"/>
                </a:moveTo>
                <a:lnTo>
                  <a:pt x="2004919" y="0"/>
                </a:lnTo>
                <a:cubicBezTo>
                  <a:pt x="2124997" y="0"/>
                  <a:pt x="2222340" y="97343"/>
                  <a:pt x="2222340" y="217421"/>
                </a:cubicBezTo>
                <a:lnTo>
                  <a:pt x="2222339" y="217421"/>
                </a:lnTo>
                <a:cubicBezTo>
                  <a:pt x="2222339" y="337499"/>
                  <a:pt x="2124996" y="434842"/>
                  <a:pt x="2004918" y="434842"/>
                </a:cubicBezTo>
                <a:lnTo>
                  <a:pt x="0" y="434841"/>
                </a:ln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25366" y="4065785"/>
            <a:ext cx="2111003" cy="932760"/>
          </a:xfrm>
          <a:prstGeom prst="bentUpArrow">
            <a:avLst>
              <a:gd name="adj1" fmla="val 17112"/>
              <a:gd name="adj2" fmla="val 17676"/>
              <a:gd name="adj3" fmla="val 23873"/>
            </a:avLst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226060"/>
            <a:ext cx="12192000" cy="1631940"/>
          </a:xfrm>
          <a:custGeom>
            <a:avLst/>
            <a:gdLst>
              <a:gd name="connsiteX0" fmla="*/ 1395765 w 12192000"/>
              <a:gd name="connsiteY0" fmla="*/ 28 h 1631940"/>
              <a:gd name="connsiteX1" fmla="*/ 755258 w 12192000"/>
              <a:gd name="connsiteY1" fmla="*/ 8865 h 1631940"/>
              <a:gd name="connsiteX2" fmla="*/ 272518 w 12192000"/>
              <a:gd name="connsiteY2" fmla="*/ 20319 h 1631940"/>
              <a:gd name="connsiteX3" fmla="*/ 0 w 12192000"/>
              <a:gd name="connsiteY3" fmla="*/ 26602 h 1631940"/>
              <a:gd name="connsiteX4" fmla="*/ 0 w 12192000"/>
              <a:gd name="connsiteY4" fmla="*/ 1631940 h 1631940"/>
              <a:gd name="connsiteX5" fmla="*/ 12192000 w 12192000"/>
              <a:gd name="connsiteY5" fmla="*/ 1631940 h 1631940"/>
              <a:gd name="connsiteX6" fmla="*/ 12192000 w 12192000"/>
              <a:gd name="connsiteY6" fmla="*/ 1204610 h 1631940"/>
              <a:gd name="connsiteX7" fmla="*/ 12185493 w 12192000"/>
              <a:gd name="connsiteY7" fmla="*/ 670601 h 1631940"/>
              <a:gd name="connsiteX8" fmla="*/ 11167049 w 12192000"/>
              <a:gd name="connsiteY8" fmla="*/ 772907 h 1631940"/>
              <a:gd name="connsiteX9" fmla="*/ 8143445 w 12192000"/>
              <a:gd name="connsiteY9" fmla="*/ 1068813 h 1631940"/>
              <a:gd name="connsiteX10" fmla="*/ 6725597 w 12192000"/>
              <a:gd name="connsiteY10" fmla="*/ 1177520 h 1631940"/>
              <a:gd name="connsiteX11" fmla="*/ 4195946 w 12192000"/>
              <a:gd name="connsiteY11" fmla="*/ 1301592 h 1631940"/>
              <a:gd name="connsiteX12" fmla="*/ 2889133 w 12192000"/>
              <a:gd name="connsiteY12" fmla="*/ 1301705 h 1631940"/>
              <a:gd name="connsiteX13" fmla="*/ 1635233 w 12192000"/>
              <a:gd name="connsiteY13" fmla="*/ 1223802 h 1631940"/>
              <a:gd name="connsiteX14" fmla="*/ 661305 w 12192000"/>
              <a:gd name="connsiteY14" fmla="*/ 1039744 h 1631940"/>
              <a:gd name="connsiteX15" fmla="*/ 156870 w 12192000"/>
              <a:gd name="connsiteY15" fmla="*/ 808764 h 1631940"/>
              <a:gd name="connsiteX16" fmla="*/ 167801 w 12192000"/>
              <a:gd name="connsiteY16" fmla="*/ 647236 h 1631940"/>
              <a:gd name="connsiteX17" fmla="*/ 589058 w 12192000"/>
              <a:gd name="connsiteY17" fmla="*/ 372086 h 1631940"/>
              <a:gd name="connsiteX18" fmla="*/ 981956 w 12192000"/>
              <a:gd name="connsiteY18" fmla="*/ 232016 h 1631940"/>
              <a:gd name="connsiteX19" fmla="*/ 1430018 w 12192000"/>
              <a:gd name="connsiteY19" fmla="*/ 96512 h 1631940"/>
              <a:gd name="connsiteX20" fmla="*/ 1464184 w 12192000"/>
              <a:gd name="connsiteY20" fmla="*/ 86 h 1631940"/>
              <a:gd name="connsiteX21" fmla="*/ 1395765 w 12192000"/>
              <a:gd name="connsiteY21" fmla="*/ 28 h 1631940"/>
            </a:gdLst>
            <a:ahLst/>
            <a:cxnLst/>
            <a:rect l="l" t="t" r="r" b="b"/>
            <a:pathLst>
              <a:path w="12192000" h="1631940">
                <a:moveTo>
                  <a:pt x="1395765" y="28"/>
                </a:moveTo>
                <a:cubicBezTo>
                  <a:pt x="1221471" y="376"/>
                  <a:pt x="952562" y="4008"/>
                  <a:pt x="755258" y="8865"/>
                </a:cubicBezTo>
                <a:cubicBezTo>
                  <a:pt x="642514" y="11640"/>
                  <a:pt x="466031" y="15820"/>
                  <a:pt x="272518" y="20319"/>
                </a:cubicBezTo>
                <a:lnTo>
                  <a:pt x="0" y="26602"/>
                </a:lnTo>
                <a:lnTo>
                  <a:pt x="0" y="1631940"/>
                </a:lnTo>
                <a:lnTo>
                  <a:pt x="12192000" y="1631940"/>
                </a:lnTo>
                <a:lnTo>
                  <a:pt x="12192000" y="1204610"/>
                </a:lnTo>
                <a:cubicBezTo>
                  <a:pt x="12192000" y="910906"/>
                  <a:pt x="12189071" y="670601"/>
                  <a:pt x="12185493" y="670601"/>
                </a:cubicBezTo>
                <a:cubicBezTo>
                  <a:pt x="12132977" y="670601"/>
                  <a:pt x="11586916" y="725455"/>
                  <a:pt x="11167049" y="772907"/>
                </a:cubicBezTo>
                <a:cubicBezTo>
                  <a:pt x="10340990" y="866267"/>
                  <a:pt x="8974765" y="999973"/>
                  <a:pt x="8143445" y="1068813"/>
                </a:cubicBezTo>
                <a:cubicBezTo>
                  <a:pt x="7533160" y="1119350"/>
                  <a:pt x="7093495" y="1153059"/>
                  <a:pt x="6725597" y="1177520"/>
                </a:cubicBezTo>
                <a:cubicBezTo>
                  <a:pt x="5777362" y="1240568"/>
                  <a:pt x="5134455" y="1272101"/>
                  <a:pt x="4195946" y="1301592"/>
                </a:cubicBezTo>
                <a:cubicBezTo>
                  <a:pt x="3513662" y="1323031"/>
                  <a:pt x="3432532" y="1323038"/>
                  <a:pt x="2889133" y="1301705"/>
                </a:cubicBezTo>
                <a:cubicBezTo>
                  <a:pt x="2362060" y="1281012"/>
                  <a:pt x="2195538" y="1270666"/>
                  <a:pt x="1635233" y="1223802"/>
                </a:cubicBezTo>
                <a:cubicBezTo>
                  <a:pt x="1412972" y="1205213"/>
                  <a:pt x="964220" y="1120404"/>
                  <a:pt x="661305" y="1039744"/>
                </a:cubicBezTo>
                <a:cubicBezTo>
                  <a:pt x="388228" y="967028"/>
                  <a:pt x="227845" y="893590"/>
                  <a:pt x="156870" y="808764"/>
                </a:cubicBezTo>
                <a:cubicBezTo>
                  <a:pt x="111308" y="754313"/>
                  <a:pt x="112429" y="737757"/>
                  <a:pt x="167801" y="647236"/>
                </a:cubicBezTo>
                <a:cubicBezTo>
                  <a:pt x="233631" y="539614"/>
                  <a:pt x="373993" y="447935"/>
                  <a:pt x="589058" y="372086"/>
                </a:cubicBezTo>
                <a:cubicBezTo>
                  <a:pt x="694951" y="334740"/>
                  <a:pt x="871754" y="271708"/>
                  <a:pt x="981956" y="232016"/>
                </a:cubicBezTo>
                <a:cubicBezTo>
                  <a:pt x="1092158" y="192324"/>
                  <a:pt x="1293785" y="131347"/>
                  <a:pt x="1430018" y="96512"/>
                </a:cubicBezTo>
                <a:cubicBezTo>
                  <a:pt x="1809480" y="-516"/>
                  <a:pt x="1808731" y="1600"/>
                  <a:pt x="1464184" y="86"/>
                </a:cubicBezTo>
                <a:cubicBezTo>
                  <a:pt x="1443632" y="-5"/>
                  <a:pt x="1420664" y="-22"/>
                  <a:pt x="1395765" y="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5207222"/>
            <a:ext cx="12192000" cy="1650778"/>
          </a:xfrm>
          <a:custGeom>
            <a:avLst/>
            <a:gdLst>
              <a:gd name="connsiteX0" fmla="*/ 0 w 12192000"/>
              <a:gd name="connsiteY0" fmla="*/ 920402 h 1650778"/>
              <a:gd name="connsiteX1" fmla="*/ 0 w 12192000"/>
              <a:gd name="connsiteY1" fmla="*/ 1650778 h 1650778"/>
              <a:gd name="connsiteX2" fmla="*/ 12192000 w 12192000"/>
              <a:gd name="connsiteY2" fmla="*/ 1650778 h 1650778"/>
              <a:gd name="connsiteX3" fmla="*/ 12192000 w 12192000"/>
              <a:gd name="connsiteY3" fmla="*/ 1106589 h 1650778"/>
              <a:gd name="connsiteX4" fmla="*/ 12093776 w 12192000"/>
              <a:gd name="connsiteY4" fmla="*/ 1107534 h 1650778"/>
              <a:gd name="connsiteX5" fmla="*/ 11764937 w 12192000"/>
              <a:gd name="connsiteY5" fmla="*/ 1128266 h 1650778"/>
              <a:gd name="connsiteX6" fmla="*/ 11269544 w 12192000"/>
              <a:gd name="connsiteY6" fmla="*/ 1169162 h 1650778"/>
              <a:gd name="connsiteX7" fmla="*/ 10842481 w 12192000"/>
              <a:gd name="connsiteY7" fmla="*/ 1203470 h 1650778"/>
              <a:gd name="connsiteX8" fmla="*/ 7528475 w 12192000"/>
              <a:gd name="connsiteY8" fmla="*/ 1406287 h 1650778"/>
              <a:gd name="connsiteX9" fmla="*/ 3010150 w 12192000"/>
              <a:gd name="connsiteY9" fmla="*/ 1440527 h 1650778"/>
              <a:gd name="connsiteX10" fmla="*/ 225701 w 12192000"/>
              <a:gd name="connsiteY10" fmla="*/ 1021523 h 1650778"/>
              <a:gd name="connsiteX11" fmla="*/ 28204 w 12192000"/>
              <a:gd name="connsiteY11" fmla="*/ 936809 h 1650778"/>
              <a:gd name="connsiteX12" fmla="*/ 0 w 12192000"/>
              <a:gd name="connsiteY12" fmla="*/ 0 h 1650778"/>
              <a:gd name="connsiteX13" fmla="*/ 0 w 12192000"/>
              <a:gd name="connsiteY13" fmla="*/ 582653 h 1650778"/>
              <a:gd name="connsiteX14" fmla="*/ 50841 w 12192000"/>
              <a:gd name="connsiteY14" fmla="*/ 547944 h 1650778"/>
              <a:gd name="connsiteX15" fmla="*/ 584433 w 12192000"/>
              <a:gd name="connsiteY15" fmla="*/ 307135 h 1650778"/>
              <a:gd name="connsiteX16" fmla="*/ 1694425 w 12192000"/>
              <a:gd name="connsiteY16" fmla="*/ 44827 h 1650778"/>
              <a:gd name="connsiteX17" fmla="*/ 1711506 w 12192000"/>
              <a:gd name="connsiteY17" fmla="*/ 20691 h 1650778"/>
              <a:gd name="connsiteX18" fmla="*/ 16440 w 12192000"/>
              <a:gd name="connsiteY18" fmla="*/ 30 h 1650778"/>
            </a:gdLst>
            <a:ahLst/>
            <a:cxnLst/>
            <a:rect l="l" t="t" r="r" b="b"/>
            <a:pathLst>
              <a:path w="12192000" h="1650778">
                <a:moveTo>
                  <a:pt x="0" y="920402"/>
                </a:moveTo>
                <a:lnTo>
                  <a:pt x="0" y="1650778"/>
                </a:lnTo>
                <a:lnTo>
                  <a:pt x="12192000" y="1650778"/>
                </a:lnTo>
                <a:lnTo>
                  <a:pt x="12192000" y="1106589"/>
                </a:lnTo>
                <a:lnTo>
                  <a:pt x="12093776" y="1107534"/>
                </a:lnTo>
                <a:cubicBezTo>
                  <a:pt x="12039753" y="1108053"/>
                  <a:pt x="11891774" y="1117383"/>
                  <a:pt x="11764937" y="1128266"/>
                </a:cubicBezTo>
                <a:cubicBezTo>
                  <a:pt x="11638100" y="1139150"/>
                  <a:pt x="11415174" y="1157553"/>
                  <a:pt x="11269544" y="1169162"/>
                </a:cubicBezTo>
                <a:cubicBezTo>
                  <a:pt x="11123915" y="1180771"/>
                  <a:pt x="10931737" y="1196210"/>
                  <a:pt x="10842481" y="1203470"/>
                </a:cubicBezTo>
                <a:cubicBezTo>
                  <a:pt x="9997354" y="1272219"/>
                  <a:pt x="8959996" y="1335705"/>
                  <a:pt x="7528475" y="1406287"/>
                </a:cubicBezTo>
                <a:cubicBezTo>
                  <a:pt x="6110896" y="1476182"/>
                  <a:pt x="3997400" y="1492197"/>
                  <a:pt x="3010150" y="1440527"/>
                </a:cubicBezTo>
                <a:cubicBezTo>
                  <a:pt x="1663400" y="1370041"/>
                  <a:pt x="806856" y="1241149"/>
                  <a:pt x="225701" y="1021523"/>
                </a:cubicBezTo>
                <a:cubicBezTo>
                  <a:pt x="145098" y="991063"/>
                  <a:pt x="79797" y="963357"/>
                  <a:pt x="28204" y="936809"/>
                </a:cubicBezTo>
                <a:close/>
                <a:moveTo>
                  <a:pt x="0" y="0"/>
                </a:moveTo>
                <a:lnTo>
                  <a:pt x="0" y="582653"/>
                </a:lnTo>
                <a:lnTo>
                  <a:pt x="50841" y="547944"/>
                </a:lnTo>
                <a:cubicBezTo>
                  <a:pt x="189320" y="461005"/>
                  <a:pt x="394304" y="365916"/>
                  <a:pt x="584433" y="307135"/>
                </a:cubicBezTo>
                <a:cubicBezTo>
                  <a:pt x="872690" y="218016"/>
                  <a:pt x="1499508" y="69889"/>
                  <a:pt x="1694425" y="44827"/>
                </a:cubicBezTo>
                <a:cubicBezTo>
                  <a:pt x="1742712" y="38617"/>
                  <a:pt x="1743581" y="37390"/>
                  <a:pt x="1711506" y="20691"/>
                </a:cubicBezTo>
                <a:cubicBezTo>
                  <a:pt x="1684449" y="6602"/>
                  <a:pt x="1346641" y="2486"/>
                  <a:pt x="16440" y="3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666053" y="5354256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6887" y="2214430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100000"/>
          </a:blip>
          <a:srcRect t="21087" b="21087"/>
          <a:stretch>
            <a:fillRect/>
          </a:stretch>
        </p:blipFill>
        <p:spPr>
          <a:xfrm flipH="1">
            <a:off x="8668279" y="1498512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807381" y="1646122"/>
            <a:ext cx="5222906" cy="2600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9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宠物医院信息管理系统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7886" y="4680026"/>
            <a:ext cx="574259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kumimoji="1" lang="en-US" altLang="zh-CN" sz="2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团队：应煜婕，刘夫雨，陈娴，汪美琪</a:t>
            </a:r>
            <a:r>
              <a:rPr kumimoji="1"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，</a:t>
            </a:r>
            <a:r>
              <a:rPr kumimoji="1"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胡依囡</a:t>
            </a:r>
            <a:r>
              <a:rPr kumimoji="1" lang="en-US" altLang="zh-CN" sz="2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
</a:t>
            </a:r>
            <a:endParaRPr kumimoji="1" lang="en-US" altLang="zh-CN" sz="20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cxnSp>
        <p:nvCxnSpPr>
          <p:cNvPr id="15" name="标题 1"/>
          <p:cNvCxnSpPr/>
          <p:nvPr/>
        </p:nvCxnSpPr>
        <p:spPr>
          <a:xfrm>
            <a:off x="901085" y="4463514"/>
            <a:ext cx="565200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miter/>
          </a:ln>
        </p:spPr>
      </p:cxnSp>
      <p:sp>
        <p:nvSpPr>
          <p:cNvPr id="16" name="标题 1"/>
          <p:cNvSpPr txBox="1"/>
          <p:nvPr/>
        </p:nvSpPr>
        <p:spPr>
          <a:xfrm>
            <a:off x="901085" y="5301939"/>
            <a:ext cx="1269904" cy="28575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45729" y="5361715"/>
            <a:ext cx="1180615" cy="16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汇报人：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308159" y="5361715"/>
            <a:ext cx="1269902" cy="16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时间：2024.11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439535" y="1293296"/>
            <a:ext cx="795118" cy="572050"/>
          </a:xfrm>
          <a:custGeom>
            <a:avLst/>
            <a:gdLst>
              <a:gd name="connsiteX0" fmla="*/ 573801 w 1693851"/>
              <a:gd name="connsiteY0" fmla="*/ 983265 h 1218645"/>
              <a:gd name="connsiteX1" fmla="*/ 633893 w 1693851"/>
              <a:gd name="connsiteY1" fmla="*/ 983265 h 1218645"/>
              <a:gd name="connsiteX2" fmla="*/ 633893 w 1693851"/>
              <a:gd name="connsiteY2" fmla="*/ 1070909 h 1218645"/>
              <a:gd name="connsiteX3" fmla="*/ 721537 w 1693851"/>
              <a:gd name="connsiteY3" fmla="*/ 1070909 h 1218645"/>
              <a:gd name="connsiteX4" fmla="*/ 721537 w 1693851"/>
              <a:gd name="connsiteY4" fmla="*/ 1131001 h 1218645"/>
              <a:gd name="connsiteX5" fmla="*/ 633893 w 1693851"/>
              <a:gd name="connsiteY5" fmla="*/ 1131001 h 1218645"/>
              <a:gd name="connsiteX6" fmla="*/ 633893 w 1693851"/>
              <a:gd name="connsiteY6" fmla="*/ 1218645 h 1218645"/>
              <a:gd name="connsiteX7" fmla="*/ 573801 w 1693851"/>
              <a:gd name="connsiteY7" fmla="*/ 1218645 h 1218645"/>
              <a:gd name="connsiteX8" fmla="*/ 573801 w 1693851"/>
              <a:gd name="connsiteY8" fmla="*/ 1131001 h 1218645"/>
              <a:gd name="connsiteX9" fmla="*/ 486157 w 1693851"/>
              <a:gd name="connsiteY9" fmla="*/ 1131001 h 1218645"/>
              <a:gd name="connsiteX10" fmla="*/ 486157 w 1693851"/>
              <a:gd name="connsiteY10" fmla="*/ 1070909 h 1218645"/>
              <a:gd name="connsiteX11" fmla="*/ 573801 w 1693851"/>
              <a:gd name="connsiteY11" fmla="*/ 1070909 h 1218645"/>
              <a:gd name="connsiteX12" fmla="*/ 87644 w 1693851"/>
              <a:gd name="connsiteY12" fmla="*/ 983265 h 1218645"/>
              <a:gd name="connsiteX13" fmla="*/ 147736 w 1693851"/>
              <a:gd name="connsiteY13" fmla="*/ 983265 h 1218645"/>
              <a:gd name="connsiteX14" fmla="*/ 147736 w 1693851"/>
              <a:gd name="connsiteY14" fmla="*/ 1070909 h 1218645"/>
              <a:gd name="connsiteX15" fmla="*/ 235380 w 1693851"/>
              <a:gd name="connsiteY15" fmla="*/ 1070909 h 1218645"/>
              <a:gd name="connsiteX16" fmla="*/ 235380 w 1693851"/>
              <a:gd name="connsiteY16" fmla="*/ 1131001 h 1218645"/>
              <a:gd name="connsiteX17" fmla="*/ 147736 w 1693851"/>
              <a:gd name="connsiteY17" fmla="*/ 1131001 h 1218645"/>
              <a:gd name="connsiteX18" fmla="*/ 147736 w 1693851"/>
              <a:gd name="connsiteY18" fmla="*/ 1218645 h 1218645"/>
              <a:gd name="connsiteX19" fmla="*/ 87644 w 1693851"/>
              <a:gd name="connsiteY19" fmla="*/ 1218645 h 1218645"/>
              <a:gd name="connsiteX20" fmla="*/ 87644 w 1693851"/>
              <a:gd name="connsiteY20" fmla="*/ 1131001 h 1218645"/>
              <a:gd name="connsiteX21" fmla="*/ 0 w 1693851"/>
              <a:gd name="connsiteY21" fmla="*/ 1131001 h 1218645"/>
              <a:gd name="connsiteX22" fmla="*/ 0 w 1693851"/>
              <a:gd name="connsiteY22" fmla="*/ 1070909 h 1218645"/>
              <a:gd name="connsiteX23" fmla="*/ 87644 w 1693851"/>
              <a:gd name="connsiteY23" fmla="*/ 1070909 h 1218645"/>
              <a:gd name="connsiteX24" fmla="*/ 1546115 w 1693851"/>
              <a:gd name="connsiteY24" fmla="*/ 491632 h 1218645"/>
              <a:gd name="connsiteX25" fmla="*/ 1606207 w 1693851"/>
              <a:gd name="connsiteY25" fmla="*/ 491632 h 1218645"/>
              <a:gd name="connsiteX26" fmla="*/ 1606207 w 1693851"/>
              <a:gd name="connsiteY26" fmla="*/ 579276 h 1218645"/>
              <a:gd name="connsiteX27" fmla="*/ 1693851 w 1693851"/>
              <a:gd name="connsiteY27" fmla="*/ 579276 h 1218645"/>
              <a:gd name="connsiteX28" fmla="*/ 1693851 w 1693851"/>
              <a:gd name="connsiteY28" fmla="*/ 639368 h 1218645"/>
              <a:gd name="connsiteX29" fmla="*/ 1606207 w 1693851"/>
              <a:gd name="connsiteY29" fmla="*/ 639368 h 1218645"/>
              <a:gd name="connsiteX30" fmla="*/ 1606207 w 1693851"/>
              <a:gd name="connsiteY30" fmla="*/ 727012 h 1218645"/>
              <a:gd name="connsiteX31" fmla="*/ 1546115 w 1693851"/>
              <a:gd name="connsiteY31" fmla="*/ 727012 h 1218645"/>
              <a:gd name="connsiteX32" fmla="*/ 1546115 w 1693851"/>
              <a:gd name="connsiteY32" fmla="*/ 639368 h 1218645"/>
              <a:gd name="connsiteX33" fmla="*/ 1458471 w 1693851"/>
              <a:gd name="connsiteY33" fmla="*/ 639368 h 1218645"/>
              <a:gd name="connsiteX34" fmla="*/ 1458471 w 1693851"/>
              <a:gd name="connsiteY34" fmla="*/ 579276 h 1218645"/>
              <a:gd name="connsiteX35" fmla="*/ 1546115 w 1693851"/>
              <a:gd name="connsiteY35" fmla="*/ 579276 h 1218645"/>
              <a:gd name="connsiteX36" fmla="*/ 1059958 w 1693851"/>
              <a:gd name="connsiteY36" fmla="*/ 491632 h 1218645"/>
              <a:gd name="connsiteX37" fmla="*/ 1120050 w 1693851"/>
              <a:gd name="connsiteY37" fmla="*/ 491632 h 1218645"/>
              <a:gd name="connsiteX38" fmla="*/ 1120050 w 1693851"/>
              <a:gd name="connsiteY38" fmla="*/ 579276 h 1218645"/>
              <a:gd name="connsiteX39" fmla="*/ 1207694 w 1693851"/>
              <a:gd name="connsiteY39" fmla="*/ 579276 h 1218645"/>
              <a:gd name="connsiteX40" fmla="*/ 1207694 w 1693851"/>
              <a:gd name="connsiteY40" fmla="*/ 639368 h 1218645"/>
              <a:gd name="connsiteX41" fmla="*/ 1120050 w 1693851"/>
              <a:gd name="connsiteY41" fmla="*/ 639368 h 1218645"/>
              <a:gd name="connsiteX42" fmla="*/ 1120050 w 1693851"/>
              <a:gd name="connsiteY42" fmla="*/ 727012 h 1218645"/>
              <a:gd name="connsiteX43" fmla="*/ 1059958 w 1693851"/>
              <a:gd name="connsiteY43" fmla="*/ 727012 h 1218645"/>
              <a:gd name="connsiteX44" fmla="*/ 1059958 w 1693851"/>
              <a:gd name="connsiteY44" fmla="*/ 639368 h 1218645"/>
              <a:gd name="connsiteX45" fmla="*/ 972314 w 1693851"/>
              <a:gd name="connsiteY45" fmla="*/ 639368 h 1218645"/>
              <a:gd name="connsiteX46" fmla="*/ 972314 w 1693851"/>
              <a:gd name="connsiteY46" fmla="*/ 579276 h 1218645"/>
              <a:gd name="connsiteX47" fmla="*/ 1059958 w 1693851"/>
              <a:gd name="connsiteY47" fmla="*/ 579276 h 1218645"/>
              <a:gd name="connsiteX48" fmla="*/ 573801 w 1693851"/>
              <a:gd name="connsiteY48" fmla="*/ 491632 h 1218645"/>
              <a:gd name="connsiteX49" fmla="*/ 633893 w 1693851"/>
              <a:gd name="connsiteY49" fmla="*/ 491632 h 1218645"/>
              <a:gd name="connsiteX50" fmla="*/ 633893 w 1693851"/>
              <a:gd name="connsiteY50" fmla="*/ 579276 h 1218645"/>
              <a:gd name="connsiteX51" fmla="*/ 721537 w 1693851"/>
              <a:gd name="connsiteY51" fmla="*/ 579276 h 1218645"/>
              <a:gd name="connsiteX52" fmla="*/ 721537 w 1693851"/>
              <a:gd name="connsiteY52" fmla="*/ 639368 h 1218645"/>
              <a:gd name="connsiteX53" fmla="*/ 633893 w 1693851"/>
              <a:gd name="connsiteY53" fmla="*/ 639368 h 1218645"/>
              <a:gd name="connsiteX54" fmla="*/ 633893 w 1693851"/>
              <a:gd name="connsiteY54" fmla="*/ 727012 h 1218645"/>
              <a:gd name="connsiteX55" fmla="*/ 573801 w 1693851"/>
              <a:gd name="connsiteY55" fmla="*/ 727012 h 1218645"/>
              <a:gd name="connsiteX56" fmla="*/ 573801 w 1693851"/>
              <a:gd name="connsiteY56" fmla="*/ 639368 h 1218645"/>
              <a:gd name="connsiteX57" fmla="*/ 486157 w 1693851"/>
              <a:gd name="connsiteY57" fmla="*/ 639368 h 1218645"/>
              <a:gd name="connsiteX58" fmla="*/ 486157 w 1693851"/>
              <a:gd name="connsiteY58" fmla="*/ 579276 h 1218645"/>
              <a:gd name="connsiteX59" fmla="*/ 573801 w 1693851"/>
              <a:gd name="connsiteY59" fmla="*/ 579276 h 1218645"/>
              <a:gd name="connsiteX60" fmla="*/ 87644 w 1693851"/>
              <a:gd name="connsiteY60" fmla="*/ 491632 h 1218645"/>
              <a:gd name="connsiteX61" fmla="*/ 147736 w 1693851"/>
              <a:gd name="connsiteY61" fmla="*/ 491632 h 1218645"/>
              <a:gd name="connsiteX62" fmla="*/ 147736 w 1693851"/>
              <a:gd name="connsiteY62" fmla="*/ 579276 h 1218645"/>
              <a:gd name="connsiteX63" fmla="*/ 235380 w 1693851"/>
              <a:gd name="connsiteY63" fmla="*/ 579276 h 1218645"/>
              <a:gd name="connsiteX64" fmla="*/ 235380 w 1693851"/>
              <a:gd name="connsiteY64" fmla="*/ 639368 h 1218645"/>
              <a:gd name="connsiteX65" fmla="*/ 147736 w 1693851"/>
              <a:gd name="connsiteY65" fmla="*/ 639368 h 1218645"/>
              <a:gd name="connsiteX66" fmla="*/ 147736 w 1693851"/>
              <a:gd name="connsiteY66" fmla="*/ 727012 h 1218645"/>
              <a:gd name="connsiteX67" fmla="*/ 87644 w 1693851"/>
              <a:gd name="connsiteY67" fmla="*/ 727012 h 1218645"/>
              <a:gd name="connsiteX68" fmla="*/ 87644 w 1693851"/>
              <a:gd name="connsiteY68" fmla="*/ 639368 h 1218645"/>
              <a:gd name="connsiteX69" fmla="*/ 0 w 1693851"/>
              <a:gd name="connsiteY69" fmla="*/ 639368 h 1218645"/>
              <a:gd name="connsiteX70" fmla="*/ 0 w 1693851"/>
              <a:gd name="connsiteY70" fmla="*/ 579276 h 1218645"/>
              <a:gd name="connsiteX71" fmla="*/ 87644 w 1693851"/>
              <a:gd name="connsiteY71" fmla="*/ 579276 h 1218645"/>
              <a:gd name="connsiteX72" fmla="*/ 1546115 w 1693851"/>
              <a:gd name="connsiteY72" fmla="*/ 0 h 1218645"/>
              <a:gd name="connsiteX73" fmla="*/ 1606207 w 1693851"/>
              <a:gd name="connsiteY73" fmla="*/ 0 h 1218645"/>
              <a:gd name="connsiteX74" fmla="*/ 1606207 w 1693851"/>
              <a:gd name="connsiteY74" fmla="*/ 87644 h 1218645"/>
              <a:gd name="connsiteX75" fmla="*/ 1693851 w 1693851"/>
              <a:gd name="connsiteY75" fmla="*/ 87644 h 1218645"/>
              <a:gd name="connsiteX76" fmla="*/ 1693851 w 1693851"/>
              <a:gd name="connsiteY76" fmla="*/ 147736 h 1218645"/>
              <a:gd name="connsiteX77" fmla="*/ 1606207 w 1693851"/>
              <a:gd name="connsiteY77" fmla="*/ 147736 h 1218645"/>
              <a:gd name="connsiteX78" fmla="*/ 1606207 w 1693851"/>
              <a:gd name="connsiteY78" fmla="*/ 235380 h 1218645"/>
              <a:gd name="connsiteX79" fmla="*/ 1546115 w 1693851"/>
              <a:gd name="connsiteY79" fmla="*/ 235380 h 1218645"/>
              <a:gd name="connsiteX80" fmla="*/ 1546115 w 1693851"/>
              <a:gd name="connsiteY80" fmla="*/ 147736 h 1218645"/>
              <a:gd name="connsiteX81" fmla="*/ 1458471 w 1693851"/>
              <a:gd name="connsiteY81" fmla="*/ 147736 h 1218645"/>
              <a:gd name="connsiteX82" fmla="*/ 1458471 w 1693851"/>
              <a:gd name="connsiteY82" fmla="*/ 87644 h 1218645"/>
              <a:gd name="connsiteX83" fmla="*/ 1546115 w 1693851"/>
              <a:gd name="connsiteY83" fmla="*/ 87644 h 1218645"/>
              <a:gd name="connsiteX84" fmla="*/ 1059958 w 1693851"/>
              <a:gd name="connsiteY84" fmla="*/ 0 h 1218645"/>
              <a:gd name="connsiteX85" fmla="*/ 1120050 w 1693851"/>
              <a:gd name="connsiteY85" fmla="*/ 0 h 1218645"/>
              <a:gd name="connsiteX86" fmla="*/ 1120050 w 1693851"/>
              <a:gd name="connsiteY86" fmla="*/ 87644 h 1218645"/>
              <a:gd name="connsiteX87" fmla="*/ 1207694 w 1693851"/>
              <a:gd name="connsiteY87" fmla="*/ 87644 h 1218645"/>
              <a:gd name="connsiteX88" fmla="*/ 1207694 w 1693851"/>
              <a:gd name="connsiteY88" fmla="*/ 147736 h 1218645"/>
              <a:gd name="connsiteX89" fmla="*/ 1120050 w 1693851"/>
              <a:gd name="connsiteY89" fmla="*/ 147736 h 1218645"/>
              <a:gd name="connsiteX90" fmla="*/ 1120050 w 1693851"/>
              <a:gd name="connsiteY90" fmla="*/ 235380 h 1218645"/>
              <a:gd name="connsiteX91" fmla="*/ 1059958 w 1693851"/>
              <a:gd name="connsiteY91" fmla="*/ 235380 h 1218645"/>
              <a:gd name="connsiteX92" fmla="*/ 1059958 w 1693851"/>
              <a:gd name="connsiteY92" fmla="*/ 147736 h 1218645"/>
              <a:gd name="connsiteX93" fmla="*/ 972314 w 1693851"/>
              <a:gd name="connsiteY93" fmla="*/ 147736 h 1218645"/>
              <a:gd name="connsiteX94" fmla="*/ 972314 w 1693851"/>
              <a:gd name="connsiteY94" fmla="*/ 87644 h 1218645"/>
              <a:gd name="connsiteX95" fmla="*/ 1059958 w 1693851"/>
              <a:gd name="connsiteY95" fmla="*/ 87644 h 1218645"/>
            </a:gdLst>
            <a:ahLst/>
            <a:cxnLst/>
            <a:rect l="l" t="t" r="r" b="b"/>
            <a:pathLst>
              <a:path w="1693851" h="1218645">
                <a:moveTo>
                  <a:pt x="573801" y="983265"/>
                </a:moveTo>
                <a:lnTo>
                  <a:pt x="633893" y="983265"/>
                </a:lnTo>
                <a:lnTo>
                  <a:pt x="633893" y="1070909"/>
                </a:lnTo>
                <a:lnTo>
                  <a:pt x="721537" y="1070909"/>
                </a:lnTo>
                <a:lnTo>
                  <a:pt x="721537" y="1131001"/>
                </a:lnTo>
                <a:lnTo>
                  <a:pt x="633893" y="1131001"/>
                </a:lnTo>
                <a:lnTo>
                  <a:pt x="633893" y="1218645"/>
                </a:lnTo>
                <a:lnTo>
                  <a:pt x="573801" y="1218645"/>
                </a:lnTo>
                <a:lnTo>
                  <a:pt x="573801" y="1131001"/>
                </a:lnTo>
                <a:lnTo>
                  <a:pt x="486157" y="1131001"/>
                </a:lnTo>
                <a:lnTo>
                  <a:pt x="486157" y="1070909"/>
                </a:lnTo>
                <a:lnTo>
                  <a:pt x="573801" y="1070909"/>
                </a:lnTo>
                <a:close/>
                <a:moveTo>
                  <a:pt x="87644" y="983265"/>
                </a:moveTo>
                <a:lnTo>
                  <a:pt x="147736" y="983265"/>
                </a:lnTo>
                <a:lnTo>
                  <a:pt x="147736" y="1070909"/>
                </a:lnTo>
                <a:lnTo>
                  <a:pt x="235380" y="1070909"/>
                </a:lnTo>
                <a:lnTo>
                  <a:pt x="235380" y="1131001"/>
                </a:lnTo>
                <a:lnTo>
                  <a:pt x="147736" y="1131001"/>
                </a:lnTo>
                <a:lnTo>
                  <a:pt x="147736" y="1218645"/>
                </a:lnTo>
                <a:lnTo>
                  <a:pt x="87644" y="1218645"/>
                </a:lnTo>
                <a:lnTo>
                  <a:pt x="87644" y="1131001"/>
                </a:lnTo>
                <a:lnTo>
                  <a:pt x="0" y="1131001"/>
                </a:lnTo>
                <a:lnTo>
                  <a:pt x="0" y="1070909"/>
                </a:lnTo>
                <a:lnTo>
                  <a:pt x="87644" y="1070909"/>
                </a:lnTo>
                <a:close/>
                <a:moveTo>
                  <a:pt x="1546115" y="491632"/>
                </a:moveTo>
                <a:lnTo>
                  <a:pt x="1606207" y="491632"/>
                </a:lnTo>
                <a:lnTo>
                  <a:pt x="1606207" y="579276"/>
                </a:lnTo>
                <a:lnTo>
                  <a:pt x="1693851" y="579276"/>
                </a:lnTo>
                <a:lnTo>
                  <a:pt x="1693851" y="639368"/>
                </a:lnTo>
                <a:lnTo>
                  <a:pt x="1606207" y="639368"/>
                </a:lnTo>
                <a:lnTo>
                  <a:pt x="1606207" y="727012"/>
                </a:lnTo>
                <a:lnTo>
                  <a:pt x="1546115" y="727012"/>
                </a:lnTo>
                <a:lnTo>
                  <a:pt x="1546115" y="639368"/>
                </a:lnTo>
                <a:lnTo>
                  <a:pt x="1458471" y="639368"/>
                </a:lnTo>
                <a:lnTo>
                  <a:pt x="1458471" y="579276"/>
                </a:lnTo>
                <a:lnTo>
                  <a:pt x="1546115" y="579276"/>
                </a:lnTo>
                <a:close/>
                <a:moveTo>
                  <a:pt x="1059958" y="491632"/>
                </a:moveTo>
                <a:lnTo>
                  <a:pt x="1120050" y="491632"/>
                </a:lnTo>
                <a:lnTo>
                  <a:pt x="1120050" y="579276"/>
                </a:lnTo>
                <a:lnTo>
                  <a:pt x="1207694" y="579276"/>
                </a:lnTo>
                <a:lnTo>
                  <a:pt x="1207694" y="639368"/>
                </a:lnTo>
                <a:lnTo>
                  <a:pt x="1120050" y="639368"/>
                </a:lnTo>
                <a:lnTo>
                  <a:pt x="1120050" y="727012"/>
                </a:lnTo>
                <a:lnTo>
                  <a:pt x="1059958" y="727012"/>
                </a:lnTo>
                <a:lnTo>
                  <a:pt x="1059958" y="639368"/>
                </a:lnTo>
                <a:lnTo>
                  <a:pt x="972314" y="639368"/>
                </a:lnTo>
                <a:lnTo>
                  <a:pt x="972314" y="579276"/>
                </a:lnTo>
                <a:lnTo>
                  <a:pt x="1059958" y="579276"/>
                </a:lnTo>
                <a:close/>
                <a:moveTo>
                  <a:pt x="573801" y="491632"/>
                </a:moveTo>
                <a:lnTo>
                  <a:pt x="633893" y="491632"/>
                </a:lnTo>
                <a:lnTo>
                  <a:pt x="633893" y="579276"/>
                </a:lnTo>
                <a:lnTo>
                  <a:pt x="721537" y="579276"/>
                </a:lnTo>
                <a:lnTo>
                  <a:pt x="721537" y="639368"/>
                </a:lnTo>
                <a:lnTo>
                  <a:pt x="633893" y="639368"/>
                </a:lnTo>
                <a:lnTo>
                  <a:pt x="633893" y="727012"/>
                </a:lnTo>
                <a:lnTo>
                  <a:pt x="573801" y="727012"/>
                </a:lnTo>
                <a:lnTo>
                  <a:pt x="573801" y="639368"/>
                </a:lnTo>
                <a:lnTo>
                  <a:pt x="486157" y="639368"/>
                </a:lnTo>
                <a:lnTo>
                  <a:pt x="486157" y="579276"/>
                </a:lnTo>
                <a:lnTo>
                  <a:pt x="573801" y="579276"/>
                </a:lnTo>
                <a:close/>
                <a:moveTo>
                  <a:pt x="87644" y="491632"/>
                </a:moveTo>
                <a:lnTo>
                  <a:pt x="147736" y="491632"/>
                </a:lnTo>
                <a:lnTo>
                  <a:pt x="147736" y="579276"/>
                </a:lnTo>
                <a:lnTo>
                  <a:pt x="235380" y="579276"/>
                </a:lnTo>
                <a:lnTo>
                  <a:pt x="235380" y="639368"/>
                </a:lnTo>
                <a:lnTo>
                  <a:pt x="147736" y="639368"/>
                </a:lnTo>
                <a:lnTo>
                  <a:pt x="147736" y="727012"/>
                </a:lnTo>
                <a:lnTo>
                  <a:pt x="87644" y="727012"/>
                </a:lnTo>
                <a:lnTo>
                  <a:pt x="87644" y="639368"/>
                </a:lnTo>
                <a:lnTo>
                  <a:pt x="0" y="639368"/>
                </a:lnTo>
                <a:lnTo>
                  <a:pt x="0" y="579276"/>
                </a:lnTo>
                <a:lnTo>
                  <a:pt x="87644" y="579276"/>
                </a:lnTo>
                <a:close/>
                <a:moveTo>
                  <a:pt x="1546115" y="0"/>
                </a:moveTo>
                <a:lnTo>
                  <a:pt x="1606207" y="0"/>
                </a:lnTo>
                <a:lnTo>
                  <a:pt x="1606207" y="87644"/>
                </a:lnTo>
                <a:lnTo>
                  <a:pt x="1693851" y="87644"/>
                </a:lnTo>
                <a:lnTo>
                  <a:pt x="1693851" y="147736"/>
                </a:lnTo>
                <a:lnTo>
                  <a:pt x="1606207" y="147736"/>
                </a:lnTo>
                <a:lnTo>
                  <a:pt x="1606207" y="235380"/>
                </a:lnTo>
                <a:lnTo>
                  <a:pt x="1546115" y="235380"/>
                </a:lnTo>
                <a:lnTo>
                  <a:pt x="1546115" y="147736"/>
                </a:lnTo>
                <a:lnTo>
                  <a:pt x="1458471" y="147736"/>
                </a:lnTo>
                <a:lnTo>
                  <a:pt x="1458471" y="87644"/>
                </a:lnTo>
                <a:lnTo>
                  <a:pt x="1546115" y="87644"/>
                </a:lnTo>
                <a:close/>
                <a:moveTo>
                  <a:pt x="1059958" y="0"/>
                </a:moveTo>
                <a:lnTo>
                  <a:pt x="1120050" y="0"/>
                </a:lnTo>
                <a:lnTo>
                  <a:pt x="1120050" y="87644"/>
                </a:lnTo>
                <a:lnTo>
                  <a:pt x="1207694" y="87644"/>
                </a:lnTo>
                <a:lnTo>
                  <a:pt x="1207694" y="147736"/>
                </a:lnTo>
                <a:lnTo>
                  <a:pt x="1120050" y="147736"/>
                </a:lnTo>
                <a:lnTo>
                  <a:pt x="1120050" y="235380"/>
                </a:lnTo>
                <a:lnTo>
                  <a:pt x="1059958" y="235380"/>
                </a:lnTo>
                <a:lnTo>
                  <a:pt x="1059958" y="147736"/>
                </a:lnTo>
                <a:lnTo>
                  <a:pt x="972314" y="147736"/>
                </a:lnTo>
                <a:lnTo>
                  <a:pt x="972314" y="87644"/>
                </a:lnTo>
                <a:lnTo>
                  <a:pt x="1059958" y="8764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738360" y="287264"/>
            <a:ext cx="1610841" cy="2769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621346" y="363103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621934" y="416055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621934" y="469008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1118781" y="36087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22180" y="348818"/>
            <a:ext cx="1281834" cy="1693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82020" y="507803"/>
            <a:ext cx="3375259" cy="617881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alphaModFix amt="100000"/>
          </a:blip>
          <a:srcRect l="425" t="10280" r="16208" b="10280"/>
          <a:stretch>
            <a:fillRect/>
          </a:stretch>
        </p:blipFill>
        <p:spPr>
          <a:xfrm flipH="1">
            <a:off x="9046651" y="2948940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841" t="2371" r="2835" b="39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208342"/>
            <a:ext cx="2222340" cy="434842"/>
          </a:xfrm>
          <a:custGeom>
            <a:avLst/>
            <a:gdLst>
              <a:gd name="connsiteX0" fmla="*/ 0 w 2222340"/>
              <a:gd name="connsiteY0" fmla="*/ 0 h 434842"/>
              <a:gd name="connsiteX1" fmla="*/ 2004919 w 2222340"/>
              <a:gd name="connsiteY1" fmla="*/ 0 h 434842"/>
              <a:gd name="connsiteX2" fmla="*/ 2222340 w 2222340"/>
              <a:gd name="connsiteY2" fmla="*/ 217421 h 434842"/>
              <a:gd name="connsiteX3" fmla="*/ 2222339 w 2222340"/>
              <a:gd name="connsiteY3" fmla="*/ 217421 h 434842"/>
              <a:gd name="connsiteX4" fmla="*/ 2004918 w 2222340"/>
              <a:gd name="connsiteY4" fmla="*/ 434842 h 434842"/>
              <a:gd name="connsiteX5" fmla="*/ 0 w 2222340"/>
              <a:gd name="connsiteY5" fmla="*/ 434841 h 434842"/>
            </a:gdLst>
            <a:ahLst/>
            <a:cxnLst/>
            <a:rect l="l" t="t" r="r" b="b"/>
            <a:pathLst>
              <a:path w="2222340" h="434842">
                <a:moveTo>
                  <a:pt x="0" y="0"/>
                </a:moveTo>
                <a:lnTo>
                  <a:pt x="2004919" y="0"/>
                </a:lnTo>
                <a:cubicBezTo>
                  <a:pt x="2124997" y="0"/>
                  <a:pt x="2222340" y="97343"/>
                  <a:pt x="2222340" y="217421"/>
                </a:cubicBezTo>
                <a:lnTo>
                  <a:pt x="2222339" y="217421"/>
                </a:lnTo>
                <a:cubicBezTo>
                  <a:pt x="2222339" y="337499"/>
                  <a:pt x="2124996" y="434842"/>
                  <a:pt x="2004918" y="434842"/>
                </a:cubicBezTo>
                <a:lnTo>
                  <a:pt x="0" y="434841"/>
                </a:ln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25366" y="4065785"/>
            <a:ext cx="2111003" cy="932760"/>
          </a:xfrm>
          <a:prstGeom prst="bentUpArrow">
            <a:avLst>
              <a:gd name="adj1" fmla="val 17112"/>
              <a:gd name="adj2" fmla="val 17676"/>
              <a:gd name="adj3" fmla="val 23873"/>
            </a:avLst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226060"/>
            <a:ext cx="12192000" cy="1631940"/>
          </a:xfrm>
          <a:custGeom>
            <a:avLst/>
            <a:gdLst>
              <a:gd name="connsiteX0" fmla="*/ 1395765 w 12192000"/>
              <a:gd name="connsiteY0" fmla="*/ 28 h 1631940"/>
              <a:gd name="connsiteX1" fmla="*/ 755258 w 12192000"/>
              <a:gd name="connsiteY1" fmla="*/ 8865 h 1631940"/>
              <a:gd name="connsiteX2" fmla="*/ 272518 w 12192000"/>
              <a:gd name="connsiteY2" fmla="*/ 20319 h 1631940"/>
              <a:gd name="connsiteX3" fmla="*/ 0 w 12192000"/>
              <a:gd name="connsiteY3" fmla="*/ 26602 h 1631940"/>
              <a:gd name="connsiteX4" fmla="*/ 0 w 12192000"/>
              <a:gd name="connsiteY4" fmla="*/ 1631940 h 1631940"/>
              <a:gd name="connsiteX5" fmla="*/ 12192000 w 12192000"/>
              <a:gd name="connsiteY5" fmla="*/ 1631940 h 1631940"/>
              <a:gd name="connsiteX6" fmla="*/ 12192000 w 12192000"/>
              <a:gd name="connsiteY6" fmla="*/ 1204610 h 1631940"/>
              <a:gd name="connsiteX7" fmla="*/ 12185493 w 12192000"/>
              <a:gd name="connsiteY7" fmla="*/ 670601 h 1631940"/>
              <a:gd name="connsiteX8" fmla="*/ 11167049 w 12192000"/>
              <a:gd name="connsiteY8" fmla="*/ 772907 h 1631940"/>
              <a:gd name="connsiteX9" fmla="*/ 8143445 w 12192000"/>
              <a:gd name="connsiteY9" fmla="*/ 1068813 h 1631940"/>
              <a:gd name="connsiteX10" fmla="*/ 6725597 w 12192000"/>
              <a:gd name="connsiteY10" fmla="*/ 1177520 h 1631940"/>
              <a:gd name="connsiteX11" fmla="*/ 4195946 w 12192000"/>
              <a:gd name="connsiteY11" fmla="*/ 1301592 h 1631940"/>
              <a:gd name="connsiteX12" fmla="*/ 2889133 w 12192000"/>
              <a:gd name="connsiteY12" fmla="*/ 1301705 h 1631940"/>
              <a:gd name="connsiteX13" fmla="*/ 1635233 w 12192000"/>
              <a:gd name="connsiteY13" fmla="*/ 1223802 h 1631940"/>
              <a:gd name="connsiteX14" fmla="*/ 661305 w 12192000"/>
              <a:gd name="connsiteY14" fmla="*/ 1039744 h 1631940"/>
              <a:gd name="connsiteX15" fmla="*/ 156870 w 12192000"/>
              <a:gd name="connsiteY15" fmla="*/ 808764 h 1631940"/>
              <a:gd name="connsiteX16" fmla="*/ 167801 w 12192000"/>
              <a:gd name="connsiteY16" fmla="*/ 647236 h 1631940"/>
              <a:gd name="connsiteX17" fmla="*/ 589058 w 12192000"/>
              <a:gd name="connsiteY17" fmla="*/ 372086 h 1631940"/>
              <a:gd name="connsiteX18" fmla="*/ 981956 w 12192000"/>
              <a:gd name="connsiteY18" fmla="*/ 232016 h 1631940"/>
              <a:gd name="connsiteX19" fmla="*/ 1430018 w 12192000"/>
              <a:gd name="connsiteY19" fmla="*/ 96512 h 1631940"/>
              <a:gd name="connsiteX20" fmla="*/ 1464184 w 12192000"/>
              <a:gd name="connsiteY20" fmla="*/ 86 h 1631940"/>
              <a:gd name="connsiteX21" fmla="*/ 1395765 w 12192000"/>
              <a:gd name="connsiteY21" fmla="*/ 28 h 1631940"/>
            </a:gdLst>
            <a:ahLst/>
            <a:cxnLst/>
            <a:rect l="l" t="t" r="r" b="b"/>
            <a:pathLst>
              <a:path w="12192000" h="1631940">
                <a:moveTo>
                  <a:pt x="1395765" y="28"/>
                </a:moveTo>
                <a:cubicBezTo>
                  <a:pt x="1221471" y="376"/>
                  <a:pt x="952562" y="4008"/>
                  <a:pt x="755258" y="8865"/>
                </a:cubicBezTo>
                <a:cubicBezTo>
                  <a:pt x="642514" y="11640"/>
                  <a:pt x="466031" y="15820"/>
                  <a:pt x="272518" y="20319"/>
                </a:cubicBezTo>
                <a:lnTo>
                  <a:pt x="0" y="26602"/>
                </a:lnTo>
                <a:lnTo>
                  <a:pt x="0" y="1631940"/>
                </a:lnTo>
                <a:lnTo>
                  <a:pt x="12192000" y="1631940"/>
                </a:lnTo>
                <a:lnTo>
                  <a:pt x="12192000" y="1204610"/>
                </a:lnTo>
                <a:cubicBezTo>
                  <a:pt x="12192000" y="910906"/>
                  <a:pt x="12189071" y="670601"/>
                  <a:pt x="12185493" y="670601"/>
                </a:cubicBezTo>
                <a:cubicBezTo>
                  <a:pt x="12132977" y="670601"/>
                  <a:pt x="11586916" y="725455"/>
                  <a:pt x="11167049" y="772907"/>
                </a:cubicBezTo>
                <a:cubicBezTo>
                  <a:pt x="10340990" y="866267"/>
                  <a:pt x="8974765" y="999973"/>
                  <a:pt x="8143445" y="1068813"/>
                </a:cubicBezTo>
                <a:cubicBezTo>
                  <a:pt x="7533160" y="1119350"/>
                  <a:pt x="7093495" y="1153059"/>
                  <a:pt x="6725597" y="1177520"/>
                </a:cubicBezTo>
                <a:cubicBezTo>
                  <a:pt x="5777362" y="1240568"/>
                  <a:pt x="5134455" y="1272101"/>
                  <a:pt x="4195946" y="1301592"/>
                </a:cubicBezTo>
                <a:cubicBezTo>
                  <a:pt x="3513662" y="1323031"/>
                  <a:pt x="3432532" y="1323038"/>
                  <a:pt x="2889133" y="1301705"/>
                </a:cubicBezTo>
                <a:cubicBezTo>
                  <a:pt x="2362060" y="1281012"/>
                  <a:pt x="2195538" y="1270666"/>
                  <a:pt x="1635233" y="1223802"/>
                </a:cubicBezTo>
                <a:cubicBezTo>
                  <a:pt x="1412972" y="1205213"/>
                  <a:pt x="964220" y="1120404"/>
                  <a:pt x="661305" y="1039744"/>
                </a:cubicBezTo>
                <a:cubicBezTo>
                  <a:pt x="388228" y="967028"/>
                  <a:pt x="227845" y="893590"/>
                  <a:pt x="156870" y="808764"/>
                </a:cubicBezTo>
                <a:cubicBezTo>
                  <a:pt x="111308" y="754313"/>
                  <a:pt x="112429" y="737757"/>
                  <a:pt x="167801" y="647236"/>
                </a:cubicBezTo>
                <a:cubicBezTo>
                  <a:pt x="233631" y="539614"/>
                  <a:pt x="373993" y="447935"/>
                  <a:pt x="589058" y="372086"/>
                </a:cubicBezTo>
                <a:cubicBezTo>
                  <a:pt x="694951" y="334740"/>
                  <a:pt x="871754" y="271708"/>
                  <a:pt x="981956" y="232016"/>
                </a:cubicBezTo>
                <a:cubicBezTo>
                  <a:pt x="1092158" y="192324"/>
                  <a:pt x="1293785" y="131347"/>
                  <a:pt x="1430018" y="96512"/>
                </a:cubicBezTo>
                <a:cubicBezTo>
                  <a:pt x="1809480" y="-516"/>
                  <a:pt x="1808731" y="1600"/>
                  <a:pt x="1464184" y="86"/>
                </a:cubicBezTo>
                <a:cubicBezTo>
                  <a:pt x="1443632" y="-5"/>
                  <a:pt x="1420664" y="-22"/>
                  <a:pt x="1395765" y="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5207222"/>
            <a:ext cx="12192000" cy="1650778"/>
          </a:xfrm>
          <a:custGeom>
            <a:avLst/>
            <a:gdLst>
              <a:gd name="connsiteX0" fmla="*/ 0 w 12192000"/>
              <a:gd name="connsiteY0" fmla="*/ 920402 h 1650778"/>
              <a:gd name="connsiteX1" fmla="*/ 0 w 12192000"/>
              <a:gd name="connsiteY1" fmla="*/ 1650778 h 1650778"/>
              <a:gd name="connsiteX2" fmla="*/ 12192000 w 12192000"/>
              <a:gd name="connsiteY2" fmla="*/ 1650778 h 1650778"/>
              <a:gd name="connsiteX3" fmla="*/ 12192000 w 12192000"/>
              <a:gd name="connsiteY3" fmla="*/ 1106589 h 1650778"/>
              <a:gd name="connsiteX4" fmla="*/ 12093776 w 12192000"/>
              <a:gd name="connsiteY4" fmla="*/ 1107534 h 1650778"/>
              <a:gd name="connsiteX5" fmla="*/ 11764937 w 12192000"/>
              <a:gd name="connsiteY5" fmla="*/ 1128266 h 1650778"/>
              <a:gd name="connsiteX6" fmla="*/ 11269544 w 12192000"/>
              <a:gd name="connsiteY6" fmla="*/ 1169162 h 1650778"/>
              <a:gd name="connsiteX7" fmla="*/ 10842481 w 12192000"/>
              <a:gd name="connsiteY7" fmla="*/ 1203470 h 1650778"/>
              <a:gd name="connsiteX8" fmla="*/ 7528475 w 12192000"/>
              <a:gd name="connsiteY8" fmla="*/ 1406287 h 1650778"/>
              <a:gd name="connsiteX9" fmla="*/ 3010150 w 12192000"/>
              <a:gd name="connsiteY9" fmla="*/ 1440527 h 1650778"/>
              <a:gd name="connsiteX10" fmla="*/ 225701 w 12192000"/>
              <a:gd name="connsiteY10" fmla="*/ 1021523 h 1650778"/>
              <a:gd name="connsiteX11" fmla="*/ 28204 w 12192000"/>
              <a:gd name="connsiteY11" fmla="*/ 936809 h 1650778"/>
              <a:gd name="connsiteX12" fmla="*/ 0 w 12192000"/>
              <a:gd name="connsiteY12" fmla="*/ 0 h 1650778"/>
              <a:gd name="connsiteX13" fmla="*/ 0 w 12192000"/>
              <a:gd name="connsiteY13" fmla="*/ 582653 h 1650778"/>
              <a:gd name="connsiteX14" fmla="*/ 50841 w 12192000"/>
              <a:gd name="connsiteY14" fmla="*/ 547944 h 1650778"/>
              <a:gd name="connsiteX15" fmla="*/ 584433 w 12192000"/>
              <a:gd name="connsiteY15" fmla="*/ 307135 h 1650778"/>
              <a:gd name="connsiteX16" fmla="*/ 1694425 w 12192000"/>
              <a:gd name="connsiteY16" fmla="*/ 44827 h 1650778"/>
              <a:gd name="connsiteX17" fmla="*/ 1711506 w 12192000"/>
              <a:gd name="connsiteY17" fmla="*/ 20691 h 1650778"/>
              <a:gd name="connsiteX18" fmla="*/ 16440 w 12192000"/>
              <a:gd name="connsiteY18" fmla="*/ 30 h 1650778"/>
            </a:gdLst>
            <a:ahLst/>
            <a:cxnLst/>
            <a:rect l="l" t="t" r="r" b="b"/>
            <a:pathLst>
              <a:path w="12192000" h="1650778">
                <a:moveTo>
                  <a:pt x="0" y="920402"/>
                </a:moveTo>
                <a:lnTo>
                  <a:pt x="0" y="1650778"/>
                </a:lnTo>
                <a:lnTo>
                  <a:pt x="12192000" y="1650778"/>
                </a:lnTo>
                <a:lnTo>
                  <a:pt x="12192000" y="1106589"/>
                </a:lnTo>
                <a:lnTo>
                  <a:pt x="12093776" y="1107534"/>
                </a:lnTo>
                <a:cubicBezTo>
                  <a:pt x="12039753" y="1108053"/>
                  <a:pt x="11891774" y="1117383"/>
                  <a:pt x="11764937" y="1128266"/>
                </a:cubicBezTo>
                <a:cubicBezTo>
                  <a:pt x="11638100" y="1139150"/>
                  <a:pt x="11415174" y="1157553"/>
                  <a:pt x="11269544" y="1169162"/>
                </a:cubicBezTo>
                <a:cubicBezTo>
                  <a:pt x="11123915" y="1180771"/>
                  <a:pt x="10931737" y="1196210"/>
                  <a:pt x="10842481" y="1203470"/>
                </a:cubicBezTo>
                <a:cubicBezTo>
                  <a:pt x="9997354" y="1272219"/>
                  <a:pt x="8959996" y="1335705"/>
                  <a:pt x="7528475" y="1406287"/>
                </a:cubicBezTo>
                <a:cubicBezTo>
                  <a:pt x="6110896" y="1476182"/>
                  <a:pt x="3997400" y="1492197"/>
                  <a:pt x="3010150" y="1440527"/>
                </a:cubicBezTo>
                <a:cubicBezTo>
                  <a:pt x="1663400" y="1370041"/>
                  <a:pt x="806856" y="1241149"/>
                  <a:pt x="225701" y="1021523"/>
                </a:cubicBezTo>
                <a:cubicBezTo>
                  <a:pt x="145098" y="991063"/>
                  <a:pt x="79797" y="963357"/>
                  <a:pt x="28204" y="936809"/>
                </a:cubicBezTo>
                <a:close/>
                <a:moveTo>
                  <a:pt x="0" y="0"/>
                </a:moveTo>
                <a:lnTo>
                  <a:pt x="0" y="582653"/>
                </a:lnTo>
                <a:lnTo>
                  <a:pt x="50841" y="547944"/>
                </a:lnTo>
                <a:cubicBezTo>
                  <a:pt x="189320" y="461005"/>
                  <a:pt x="394304" y="365916"/>
                  <a:pt x="584433" y="307135"/>
                </a:cubicBezTo>
                <a:cubicBezTo>
                  <a:pt x="872690" y="218016"/>
                  <a:pt x="1499508" y="69889"/>
                  <a:pt x="1694425" y="44827"/>
                </a:cubicBezTo>
                <a:cubicBezTo>
                  <a:pt x="1742712" y="38617"/>
                  <a:pt x="1743581" y="37390"/>
                  <a:pt x="1711506" y="20691"/>
                </a:cubicBezTo>
                <a:cubicBezTo>
                  <a:pt x="1684449" y="6602"/>
                  <a:pt x="1346641" y="2486"/>
                  <a:pt x="16440" y="3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666053" y="5354256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6887" y="2214430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787" y="2242459"/>
            <a:ext cx="1872384" cy="21026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FF5A00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233888" y="4489648"/>
            <a:ext cx="4463999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2509157" y="2616909"/>
            <a:ext cx="3875591" cy="17301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典型用户与场景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738360" y="287264"/>
            <a:ext cx="1610841" cy="2769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21346" y="363103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621934" y="416055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621934" y="469008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18781" y="36087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822180" y="348818"/>
            <a:ext cx="1281834" cy="1693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t="21087" b="21087"/>
          <a:stretch>
            <a:fillRect/>
          </a:stretch>
        </p:blipFill>
        <p:spPr>
          <a:xfrm flipH="1">
            <a:off x="8668279" y="1498512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82020" y="507803"/>
            <a:ext cx="3375259" cy="617881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alphaModFix amt="100000"/>
          </a:blip>
          <a:srcRect l="425" t="10280" r="16208" b="10280"/>
          <a:stretch>
            <a:fillRect/>
          </a:stretch>
        </p:blipFill>
        <p:spPr>
          <a:xfrm flipH="1">
            <a:off x="9046651" y="2948940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/>
          <p:nvPr/>
        </p:nvGraphicFramePr>
        <p:xfrm>
          <a:off x="1906905" y="1786890"/>
          <a:ext cx="8533130" cy="4724400"/>
        </p:xfrm>
        <a:graphic>
          <a:graphicData uri="http://schemas.openxmlformats.org/drawingml/2006/table">
            <a:tbl>
              <a:tblPr firstRow="1">
                <a:tableStyleId>{27EB0F35-CF86-43C5-921A-03A9FEE5EF44}</a:tableStyleId>
              </a:tblPr>
              <a:tblGrid>
                <a:gridCol w="2098675"/>
                <a:gridCol w="643445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名字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李耕</a:t>
                      </a:r>
                      <a:r>
                        <a:rPr lang="zh-CN" altLang="en-US"/>
                        <a:t>镪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性别、</a:t>
                      </a:r>
                      <a:r>
                        <a:rPr lang="zh-CN" altLang="en-US"/>
                        <a:t>年龄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男，35岁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职业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宠物医院</a:t>
                      </a:r>
                      <a:r>
                        <a:rPr lang="zh-CN" altLang="en-US">
                          <a:sym typeface="+mn-ea"/>
                        </a:rPr>
                        <a:t>医生</a:t>
                      </a:r>
                      <a:endParaRPr lang="zh-CN" altLang="en-US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收入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月收入约</a:t>
                      </a:r>
                      <a:r>
                        <a:rPr lang="en-US" altLang="zh-CN">
                          <a:sym typeface="+mn-ea"/>
                        </a:rPr>
                        <a:t>26</a:t>
                      </a:r>
                      <a:r>
                        <a:rPr lang="zh-CN" altLang="en-US">
                          <a:sym typeface="+mn-ea"/>
                        </a:rPr>
                        <a:t>000元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知识层次和</a:t>
                      </a:r>
                      <a:r>
                        <a:rPr lang="zh-CN" altLang="en-US"/>
                        <a:t>能力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大专学历，具备中等计算机操作能力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生活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工作情况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生活节奏较快，经常在家工作，有一只3岁的贵宾犬。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动机，目的，</a:t>
                      </a:r>
                      <a:r>
                        <a:rPr lang="zh-CN" altLang="en-US"/>
                        <a:t>困难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提供宠物医疗预约和咨询服务。通过系统为顾客预约宠物诊疗，增加医院附加价值。困难：系统操作太难了，没办法快速培训</a:t>
                      </a:r>
                      <a:r>
                        <a:rPr lang="zh-CN" altLang="en-US">
                          <a:sym typeface="+mn-ea"/>
                        </a:rPr>
                        <a:t>医生使用。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r>
                        <a:rPr lang="zh-CN" altLang="en-US"/>
                        <a:t>偏好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喜欢在</a:t>
                      </a:r>
                      <a:r>
                        <a:rPr lang="zh-CN" altLang="en-US"/>
                        <a:t>宅家和狗狗</a:t>
                      </a:r>
                      <a:r>
                        <a:rPr lang="zh-CN" altLang="en-US"/>
                        <a:t>玩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用户比例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？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经典场景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为顾客的宠物预约体检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经典</a:t>
                      </a: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我的</a:t>
                      </a:r>
                      <a:r>
                        <a:rPr lang="zh-CN" altLang="en-US"/>
                        <a:t>医院，不仅是宠物的乐园，也是爱心的传递站！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典型用户概述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844675" y="1107440"/>
            <a:ext cx="6628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zh-CN" altLang="en-US">
                <a:sym typeface="+mn-ea"/>
              </a:rPr>
              <a:t>李耕镪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宠物医院</a:t>
            </a:r>
            <a:r>
              <a:rPr lang="zh-CN" altLang="en-US">
                <a:sym typeface="+mn-ea"/>
              </a:rPr>
              <a:t>医生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典型用户概述</a:t>
            </a:r>
            <a:endParaRPr kumimoji="1" lang="zh-CN" altLang="en-US"/>
          </a:p>
        </p:txBody>
      </p:sp>
      <p:graphicFrame>
        <p:nvGraphicFramePr>
          <p:cNvPr id="15" name="表格 14"/>
          <p:cNvGraphicFramePr/>
          <p:nvPr/>
        </p:nvGraphicFramePr>
        <p:xfrm>
          <a:off x="1776095" y="1701165"/>
          <a:ext cx="8533130" cy="4191000"/>
        </p:xfrm>
        <a:graphic>
          <a:graphicData uri="http://schemas.openxmlformats.org/drawingml/2006/table">
            <a:tbl>
              <a:tblPr firstRow="1">
                <a:tableStyleId>{27EB0F35-CF86-43C5-921A-03A9FEE5EF44}</a:tableStyleId>
              </a:tblPr>
              <a:tblGrid>
                <a:gridCol w="2098675"/>
                <a:gridCol w="643445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名字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王一恒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性别、</a:t>
                      </a:r>
                      <a:r>
                        <a:rPr lang="zh-CN" altLang="en-US"/>
                        <a:t>年龄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男，</a:t>
                      </a:r>
                      <a:r>
                        <a:rPr lang="en-US" altLang="zh-CN">
                          <a:sym typeface="+mn-ea"/>
                        </a:rPr>
                        <a:t>56</a:t>
                      </a:r>
                      <a:r>
                        <a:rPr lang="zh-CN" altLang="en-US">
                          <a:sym typeface="+mn-ea"/>
                        </a:rPr>
                        <a:t>岁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职业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退休工人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收入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月收入约3000元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知识层次和</a:t>
                      </a:r>
                      <a:r>
                        <a:rPr lang="zh-CN" altLang="en-US"/>
                        <a:t>能力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初中毕业，计算机操作能力有限，能用电脑</a:t>
                      </a:r>
                      <a:r>
                        <a:rPr lang="zh-CN" altLang="en-US">
                          <a:sym typeface="+mn-ea"/>
                        </a:rPr>
                        <a:t>看视频</a:t>
                      </a:r>
                      <a:endParaRPr lang="zh-CN" altLang="en-US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生活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工作情况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退休了，在家</a:t>
                      </a:r>
                      <a:r>
                        <a:rPr lang="zh-CN" altLang="en-US">
                          <a:sym typeface="+mn-ea"/>
                        </a:rPr>
                        <a:t>没事干</a:t>
                      </a:r>
                      <a:endParaRPr lang="zh-CN" altLang="en-US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动机，目的，</a:t>
                      </a:r>
                      <a:r>
                        <a:rPr lang="zh-CN" altLang="en-US"/>
                        <a:t>困难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对宠物健康感兴趣，想了解更多信息。困难：</a:t>
                      </a:r>
                      <a:r>
                        <a:rPr lang="zh-CN" altLang="en-US">
                          <a:sym typeface="+mn-ea"/>
                        </a:rPr>
                        <a:t>不怎么会用电脑，</a:t>
                      </a:r>
                      <a:r>
                        <a:rPr lang="zh-CN" altLang="en-US"/>
                        <a:t>希望内容易于理解，不需要专业知识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r>
                        <a:rPr lang="zh-CN" altLang="en-US"/>
                        <a:t>偏好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每天在网上看各种小动物的</a:t>
                      </a:r>
                      <a:r>
                        <a:rPr lang="zh-CN" altLang="en-US"/>
                        <a:t>视频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用户比例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约15%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经典场景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下午三点，我在网站上浏览宠物养护文章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经典</a:t>
                      </a: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希望我的毛孩子们健康成长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063750" y="10528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王一恒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上网看宠物的人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一般浏览者及购买的</a:t>
            </a:r>
            <a:r>
              <a:rPr lang="zh-CN" altLang="en-US">
                <a:sym typeface="+mn-ea"/>
              </a:rPr>
              <a:t>客户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典型用户概述</a:t>
            </a:r>
            <a:endParaRPr kumimoji="1" lang="zh-CN" altLang="en-US"/>
          </a:p>
        </p:txBody>
      </p:sp>
      <p:graphicFrame>
        <p:nvGraphicFramePr>
          <p:cNvPr id="15" name="表格 14"/>
          <p:cNvGraphicFramePr/>
          <p:nvPr/>
        </p:nvGraphicFramePr>
        <p:xfrm>
          <a:off x="1729105" y="1917065"/>
          <a:ext cx="8533130" cy="4450080"/>
        </p:xfrm>
        <a:graphic>
          <a:graphicData uri="http://schemas.openxmlformats.org/drawingml/2006/table">
            <a:tbl>
              <a:tblPr firstRow="1">
                <a:tableStyleId>{27EB0F35-CF86-43C5-921A-03A9FEE5EF44}</a:tableStyleId>
              </a:tblPr>
              <a:tblGrid>
                <a:gridCol w="2098675"/>
                <a:gridCol w="643445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名字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赵</a:t>
                      </a:r>
                      <a:r>
                        <a:rPr lang="zh-CN" altLang="en-US"/>
                        <a:t>一波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性别、</a:t>
                      </a:r>
                      <a:r>
                        <a:rPr lang="zh-CN" altLang="en-US"/>
                        <a:t>年龄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女，29岁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职业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公司职员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收入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月收入约8000元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知识层次和</a:t>
                      </a:r>
                      <a:r>
                        <a:rPr lang="zh-CN" altLang="en-US"/>
                        <a:t>能力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本科学历，</a:t>
                      </a:r>
                      <a:r>
                        <a:rPr lang="zh-CN" altLang="en-US">
                          <a:sym typeface="+mn-ea"/>
                        </a:rPr>
                        <a:t>平时在计算机上上网，办公，</a:t>
                      </a:r>
                      <a:r>
                        <a:rPr lang="zh-CN" altLang="en-US">
                          <a:sym typeface="+mn-ea"/>
                        </a:rPr>
                        <a:t>打游戏</a:t>
                      </a:r>
                      <a:endParaRPr lang="zh-CN" altLang="en-US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生活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工作情况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家里有一只西施犬，工作累，没空带小狗去</a:t>
                      </a:r>
                      <a:r>
                        <a:rPr lang="zh-CN" altLang="en-US"/>
                        <a:t>打疫苗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动机，目的，</a:t>
                      </a:r>
                      <a:r>
                        <a:rPr lang="zh-CN" altLang="en-US"/>
                        <a:t>困难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为了宠物的健康，寻找可靠的宠物医疗服务。困难：希望服务价格透明，操作流程简单。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r>
                        <a:rPr lang="zh-CN" altLang="en-US"/>
                        <a:t>偏好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喜欢</a:t>
                      </a:r>
                      <a:r>
                        <a:rPr lang="zh-CN" altLang="en-US">
                          <a:sym typeface="+mn-ea"/>
                        </a:rPr>
                        <a:t>在网上进行预约和支付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用户比例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约占40%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经典场景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为宠物预约打疫苗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经典</a:t>
                      </a: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哼哧哼哧，我的小宝贝，妈妈又要给你预约</a:t>
                      </a:r>
                      <a:r>
                        <a:rPr lang="zh-CN" altLang="en-US"/>
                        <a:t>疫苗啦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844675" y="1204595"/>
            <a:ext cx="6628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zh-CN" altLang="en-US">
                <a:sym typeface="+mn-ea"/>
              </a:rPr>
              <a:t>赵一波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上网预约的人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目标客户，</a:t>
            </a:r>
            <a:r>
              <a:rPr lang="zh-CN" altLang="en-US">
                <a:sym typeface="+mn-ea"/>
              </a:rPr>
              <a:t>消费者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典型用户概述</a:t>
            </a:r>
            <a:endParaRPr kumimoji="1" lang="zh-CN" altLang="en-US"/>
          </a:p>
        </p:txBody>
      </p:sp>
      <p:graphicFrame>
        <p:nvGraphicFramePr>
          <p:cNvPr id="15" name="表格 14"/>
          <p:cNvGraphicFramePr/>
          <p:nvPr/>
        </p:nvGraphicFramePr>
        <p:xfrm>
          <a:off x="1811655" y="1837690"/>
          <a:ext cx="8533130" cy="4450080"/>
        </p:xfrm>
        <a:graphic>
          <a:graphicData uri="http://schemas.openxmlformats.org/drawingml/2006/table">
            <a:tbl>
              <a:tblPr firstRow="1">
                <a:tableStyleId>{27EB0F35-CF86-43C5-921A-03A9FEE5EF44}</a:tableStyleId>
              </a:tblPr>
              <a:tblGrid>
                <a:gridCol w="2098675"/>
                <a:gridCol w="643445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名字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红包（</a:t>
                      </a:r>
                      <a:r>
                        <a:rPr lang="zh-CN" altLang="en-US"/>
                        <a:t>化名）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性别、</a:t>
                      </a:r>
                      <a:r>
                        <a:rPr lang="zh-CN" altLang="en-US"/>
                        <a:t>年龄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男，</a:t>
                      </a:r>
                      <a:r>
                        <a:rPr lang="zh-CN" altLang="en-US">
                          <a:sym typeface="+mn-ea"/>
                        </a:rPr>
                        <a:t>年龄不详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职业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职业不明，计算机操作能力极强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收入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不详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知识层次和</a:t>
                      </a:r>
                      <a:r>
                        <a:rPr lang="zh-CN" altLang="en-US"/>
                        <a:t>能力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大学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生活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工作情况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平时天天抱着电脑，</a:t>
                      </a:r>
                      <a:r>
                        <a:rPr lang="zh-CN" altLang="en-US"/>
                        <a:t>并且很闲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动机，目的，</a:t>
                      </a:r>
                      <a:r>
                        <a:rPr lang="zh-CN" altLang="en-US"/>
                        <a:t>困难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出于好奇或恶意目的，试图破坏系统。尝试获取系统权限，篡改或窃取数据。困难：需要绕过系统的安全防护措施。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r>
                        <a:rPr lang="zh-CN" altLang="en-US"/>
                        <a:t>偏好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喜欢没有密码的</a:t>
                      </a:r>
                      <a:r>
                        <a:rPr lang="zh-CN" altLang="en-US"/>
                        <a:t>客户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用户比例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？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经典场景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尝试对宠物医院信息管理系统进行SQL注入攻击。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经典</a:t>
                      </a: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我，如同影子中的幽灵，在夜色中潜行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860550" y="1052830"/>
            <a:ext cx="8412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zh-CN" altLang="en-US">
                <a:sym typeface="+mn-ea"/>
              </a:rPr>
              <a:t>红包（化名）</a:t>
            </a:r>
            <a:r>
              <a:rPr lang="en-US" altLang="zh-CN">
                <a:sym typeface="+mn-ea"/>
              </a:rPr>
              <a:t>——想入侵网站的捣蛋鬼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典型用户概述</a:t>
            </a:r>
            <a:endParaRPr kumimoji="1" lang="zh-CN" altLang="en-US"/>
          </a:p>
        </p:txBody>
      </p:sp>
      <p:graphicFrame>
        <p:nvGraphicFramePr>
          <p:cNvPr id="15" name="表格 14"/>
          <p:cNvGraphicFramePr/>
          <p:nvPr/>
        </p:nvGraphicFramePr>
        <p:xfrm>
          <a:off x="1847850" y="1772920"/>
          <a:ext cx="8533130" cy="4450080"/>
        </p:xfrm>
        <a:graphic>
          <a:graphicData uri="http://schemas.openxmlformats.org/drawingml/2006/table">
            <a:tbl>
              <a:tblPr firstRow="1">
                <a:tableStyleId>{27EB0F35-CF86-43C5-921A-03A9FEE5EF44}</a:tableStyleId>
              </a:tblPr>
              <a:tblGrid>
                <a:gridCol w="2098675"/>
                <a:gridCol w="643445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名字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卓</a:t>
                      </a:r>
                      <a:r>
                        <a:rPr lang="zh-CN" altLang="en-US"/>
                        <a:t>圆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性别、</a:t>
                      </a:r>
                      <a:r>
                        <a:rPr lang="zh-CN" altLang="en-US"/>
                        <a:t>年龄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女，</a:t>
                      </a:r>
                      <a:r>
                        <a:rPr lang="en-US" altLang="zh-CN">
                          <a:sym typeface="+mn-ea"/>
                        </a:rPr>
                        <a:t>22</a:t>
                      </a:r>
                      <a:r>
                        <a:rPr lang="zh-CN" altLang="en-US">
                          <a:sym typeface="+mn-ea"/>
                        </a:rPr>
                        <a:t>岁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职业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某大学计算机专业的学生，兼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cs typeface="+mn-ea"/>
                          <a:sym typeface="+mn-ea"/>
                        </a:rPr>
                        <a:t>职宠物医院信息管理系统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cs typeface="+mn-ea"/>
                          <a:sym typeface="+mn-ea"/>
                        </a:rPr>
                        <a:t>管理员</a:t>
                      </a:r>
                      <a:endParaRPr lang="zh-CN" altLang="en-US" sz="1800">
                        <a:solidFill>
                          <a:srgbClr val="000000"/>
                        </a:solidFill>
                        <a:cs typeface="+mn-ea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收入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还没工作</a:t>
                      </a:r>
                      <a:endParaRPr lang="zh-CN" altLang="en-US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知识层次和</a:t>
                      </a:r>
                      <a:r>
                        <a:rPr lang="zh-CN" altLang="en-US"/>
                        <a:t>能力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计算机专业本科学历，计算机操作能力非常强</a:t>
                      </a:r>
                      <a:endParaRPr lang="zh-CN" altLang="en-US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生活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工作情况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从小</a:t>
                      </a:r>
                      <a:r>
                        <a:rPr lang="zh-CN" altLang="en-US"/>
                        <a:t>爱玩电脑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动机，目的，</a:t>
                      </a:r>
                      <a:r>
                        <a:rPr lang="zh-CN" altLang="en-US"/>
                        <a:t>困难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监控系统性能，处理用户反馈，及时更新系统，最好什么</a:t>
                      </a:r>
                      <a:r>
                        <a:rPr lang="zh-CN" altLang="en-US">
                          <a:sym typeface="+mn-ea"/>
                        </a:rPr>
                        <a:t>问题都没有。困难：需要处理的技术问题多样，工作压力大。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r>
                        <a:rPr lang="zh-CN" altLang="en-US"/>
                        <a:t>偏好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偏好使用命令行和后台管理系统进行操作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用户比例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人巨少，只有</a:t>
                      </a:r>
                      <a:r>
                        <a:rPr lang="en-US" altLang="zh-CN"/>
                        <a:t>5</a:t>
                      </a:r>
                      <a:r>
                        <a:rPr lang="zh-CN" altLang="en-US"/>
                        <a:t>个人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经典场景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在</a:t>
                      </a:r>
                      <a:r>
                        <a:rPr lang="zh-CN" altLang="en-US">
                          <a:sym typeface="+mn-ea"/>
                        </a:rPr>
                        <a:t>系统出现问题时进行紧急修复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经典</a:t>
                      </a: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服务器是我的战场，代码是我的剑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919605" y="1132205"/>
            <a:ext cx="6628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zh-CN" altLang="en-US">
                <a:sym typeface="+mn-ea"/>
              </a:rPr>
              <a:t>卓圆</a:t>
            </a:r>
            <a:r>
              <a:rPr lang="en-US" altLang="zh-CN">
                <a:sym typeface="+mn-ea"/>
              </a:rPr>
              <a:t>——</a:t>
            </a:r>
            <a:r>
              <a:rPr>
                <a:sym typeface="+mn-ea"/>
              </a:rPr>
              <a:t>管理网站的管理员</a:t>
            </a:r>
            <a:endParaRPr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场景</a:t>
            </a:r>
            <a:endParaRPr kumimoji="1" lang="zh-CN" altLang="en-US" sz="3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3660" y="980440"/>
            <a:ext cx="867029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b="1">
                <a:sym typeface="+mn-ea"/>
              </a:rPr>
              <a:t>背景</a:t>
            </a:r>
            <a:endParaRPr lang="zh-CN" altLang="en-US" b="1"/>
          </a:p>
          <a:p>
            <a:pPr marL="800100" lvl="1" indent="-342900" fontAlgn="auto">
              <a:lnSpc>
                <a:spcPct val="150000"/>
              </a:lnSpc>
              <a:buFont typeface="+mj-ea"/>
              <a:buAutoNum type="circleNumDbPlain"/>
            </a:pPr>
            <a:r>
              <a:rPr lang="zh-CN" altLang="en-US"/>
              <a:t>典型用户：</a:t>
            </a:r>
            <a:r>
              <a:rPr lang="zh-CN" altLang="en-US">
                <a:sym typeface="+mn-ea"/>
              </a:rPr>
              <a:t>李耕镪【主要】、赵一波【次要】、王一恒【</a:t>
            </a:r>
            <a:r>
              <a:rPr lang="zh-CN" altLang="en-US">
                <a:sym typeface="+mn-ea"/>
              </a:rPr>
              <a:t>次要】</a:t>
            </a:r>
            <a:endParaRPr lang="zh-CN" altLang="en-US"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Font typeface="+mj-lt"/>
              <a:buAutoNum type="circleNumDbPlain"/>
            </a:pPr>
            <a:r>
              <a:rPr lang="zh-CN" altLang="en-US">
                <a:sym typeface="+mn-ea"/>
              </a:rPr>
              <a:t>用户的需求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迫切需要解决的</a:t>
            </a:r>
            <a:r>
              <a:rPr lang="zh-CN" altLang="en-US">
                <a:sym typeface="+mn-ea"/>
              </a:rPr>
              <a:t>问题</a:t>
            </a:r>
            <a:endParaRPr lang="zh-CN" altLang="en-US">
              <a:sym typeface="+mn-ea"/>
            </a:endParaRPr>
          </a:p>
          <a:p>
            <a:pPr marL="1257300" lvl="2" indent="-342900" fontAlgn="auto">
              <a:lnSpc>
                <a:spcPct val="150000"/>
              </a:lnSpc>
              <a:buFont typeface="+mj-lt"/>
              <a:buAutoNum type="alphaLcParenR"/>
            </a:pPr>
            <a:r>
              <a:rPr lang="zh-CN" altLang="en-US">
                <a:sym typeface="+mn-ea"/>
              </a:rPr>
              <a:t>李耕镪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需要准确掌握医院内宠物</a:t>
            </a:r>
            <a:r>
              <a:rPr lang="zh-CN" altLang="en-US">
                <a:sym typeface="+mn-ea"/>
              </a:rPr>
              <a:t>药品、用品的库存情况，以避免缺货或过剩。</a:t>
            </a:r>
            <a:endParaRPr lang="zh-CN" altLang="en-US">
              <a:sym typeface="+mn-ea"/>
            </a:endParaRPr>
          </a:p>
          <a:p>
            <a:pPr marL="1257300" lvl="2" indent="-342900" fontAlgn="auto">
              <a:lnSpc>
                <a:spcPct val="150000"/>
              </a:lnSpc>
              <a:buFont typeface="+mj-lt"/>
              <a:buAutoNum type="alphaLcParenR"/>
            </a:pPr>
            <a:r>
              <a:rPr lang="zh-CN" altLang="en-US">
                <a:sym typeface="+mn-ea"/>
              </a:rPr>
              <a:t>李耕镪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记录顾客的购买历史和偏好，以便更好地进行个性化推荐和服务。</a:t>
            </a:r>
            <a:r>
              <a:rPr lang="zh-CN" altLang="en-US">
                <a:sym typeface="+mn-ea"/>
              </a:rPr>
              <a:t>同时能够通过系统追踪顾客的反馈和投诉，及时响应并改进服务。</a:t>
            </a:r>
            <a:endParaRPr lang="zh-CN" altLang="en-US">
              <a:sym typeface="+mn-ea"/>
            </a:endParaRPr>
          </a:p>
          <a:p>
            <a:pPr marL="1257300" lvl="2" indent="-342900" fontAlgn="auto">
              <a:lnSpc>
                <a:spcPct val="150000"/>
              </a:lnSpc>
              <a:buFont typeface="+mj-lt"/>
              <a:buAutoNum type="alphaLcParenR"/>
            </a:pPr>
            <a:r>
              <a:rPr lang="zh-CN" altLang="en-US">
                <a:sym typeface="+mn-ea"/>
              </a:rPr>
              <a:t>李耕镪：</a:t>
            </a:r>
            <a:r>
              <a:rPr lang="zh-CN" altLang="en-US">
                <a:sym typeface="+mn-ea"/>
              </a:rPr>
              <a:t>顾客可以在线预约服务，减少等待时间和提高服务质量。能够自动处理订单，减少人为错误，并提供订单状态的实时更新。</a:t>
            </a:r>
            <a:endParaRPr lang="zh-CN" altLang="en-US"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Font typeface="+mj-ea"/>
              <a:buAutoNum type="circleNumDbPlain"/>
            </a:pPr>
            <a:r>
              <a:rPr lang="zh-CN" altLang="en-US">
                <a:sym typeface="+mn-ea"/>
              </a:rPr>
              <a:t>假设：</a:t>
            </a:r>
            <a:endParaRPr lang="zh-CN" altLang="en-US">
              <a:sym typeface="+mn-ea"/>
            </a:endParaRPr>
          </a:p>
          <a:p>
            <a:pPr marL="1257300" lvl="2" indent="-342900" fontAlgn="auto">
              <a:lnSpc>
                <a:spcPct val="150000"/>
              </a:lnSpc>
              <a:buFont typeface="+mj-lt"/>
              <a:buAutoNum type="alphaLcParenR"/>
            </a:pPr>
            <a:r>
              <a:rPr lang="zh-CN" altLang="en-US">
                <a:sym typeface="+mn-ea"/>
              </a:rPr>
              <a:t>网页医生信息展示功能</a:t>
            </a:r>
            <a:r>
              <a:rPr lang="zh-CN" altLang="en-US">
                <a:sym typeface="+mn-ea"/>
              </a:rPr>
              <a:t>已完成</a:t>
            </a:r>
            <a:endParaRPr lang="zh-CN" altLang="en-US">
              <a:sym typeface="+mn-ea"/>
            </a:endParaRPr>
          </a:p>
          <a:p>
            <a:pPr marL="1257300" lvl="2" indent="-342900" fontAlgn="auto">
              <a:lnSpc>
                <a:spcPct val="150000"/>
              </a:lnSpc>
              <a:buFont typeface="+mj-lt"/>
              <a:buAutoNum type="alphaLcParenR"/>
            </a:pPr>
            <a:r>
              <a:rPr lang="zh-CN" altLang="en-US">
                <a:sym typeface="+mn-ea"/>
              </a:rPr>
              <a:t>用户可以在系统上预约挂号的功能</a:t>
            </a:r>
            <a:r>
              <a:rPr lang="zh-CN" altLang="en-US">
                <a:sym typeface="+mn-ea"/>
              </a:rPr>
              <a:t>已完成。</a:t>
            </a:r>
            <a:endParaRPr lang="zh-CN" altLang="en-US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  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场景</a:t>
            </a:r>
            <a:endParaRPr kumimoji="1" lang="zh-CN" altLang="en-US" sz="3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5415" y="764540"/>
            <a:ext cx="8670290" cy="5944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b="1"/>
              <a:t>场景</a:t>
            </a:r>
            <a:endParaRPr lang="zh-CN" altLang="en-US" b="1"/>
          </a:p>
          <a:p>
            <a:pPr indent="457200" fontAlgn="auto">
              <a:lnSpc>
                <a:spcPct val="150000"/>
              </a:lnSpc>
              <a:buFont typeface="+mj-lt"/>
              <a:buNone/>
            </a:pPr>
            <a:r>
              <a:rPr lang="zh-CN" altLang="en-US"/>
              <a:t>李耕镪医生在宠物医院度过了一个忙碌而充实的下午。他刚整理完货架上的宠物零食，拿起手机查看今天的订单，脸上洋溢着笑容。</a:t>
            </a:r>
            <a:r>
              <a:rPr lang="zh-CN" altLang="en-US"/>
              <a:t>他注意到一位熟悉的顾客赵一波正在挑选宠物玩具，便热情地与他打招呼，并推荐了一款适合他家中泰迪犬的磨牙棒。</a:t>
            </a:r>
            <a:endParaRPr lang="zh-CN" altLang="en-US"/>
          </a:p>
          <a:p>
            <a:pPr indent="457200" fontAlgn="auto">
              <a:lnSpc>
                <a:spcPct val="150000"/>
              </a:lnSpc>
              <a:buFont typeface="+mj-lt"/>
              <a:buNone/>
            </a:pPr>
            <a:r>
              <a:rPr lang="zh-CN" altLang="en-US"/>
              <a:t>手机铃声突然响起，是宠物医院信息管理系统的通知。李耕镪医生迅速点开，看到一条新消息：“李耕镪，您有一笔新的预约订单，请及时确认。”他心中一喜，知道又有生意上门了。他走到收银台，打开电脑，做出以下动</a:t>
            </a:r>
            <a:r>
              <a:rPr lang="zh-CN" altLang="en-US"/>
              <a:t>作：</a:t>
            </a:r>
            <a:endParaRPr lang="zh-CN" altLang="en-US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lphaLcParenR"/>
            </a:pPr>
            <a:r>
              <a:rPr lang="zh-CN" altLang="en-US"/>
              <a:t>登录信息管理系统，熟练地操作着，确认了预约订单</a:t>
            </a:r>
            <a:endParaRPr lang="zh-CN" altLang="en-US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lphaLcParenR"/>
            </a:pPr>
            <a:r>
              <a:rPr lang="zh-CN" altLang="en-US"/>
              <a:t>在系统里备注了顾客的需求。</a:t>
            </a:r>
            <a:endParaRPr lang="zh-CN" altLang="en-US"/>
          </a:p>
          <a:p>
            <a:pPr marL="0" lvl="1" indent="457200" algn="l" fontAlgn="auto">
              <a:lnSpc>
                <a:spcPct val="150000"/>
              </a:lnSpc>
              <a:buClrTx/>
              <a:buSzTx/>
              <a:buFont typeface="+mj-lt"/>
              <a:buNone/>
            </a:pPr>
            <a:r>
              <a:rPr lang="zh-CN" altLang="en-US"/>
              <a:t>她正准备继续查看其他订单时，突然注意到系统里的广告位推广效果不错。她决定下周继续投放广告，吸引更多顾客。她调整了一下广告预算，设置好了投放时间。</a:t>
            </a:r>
            <a:endParaRPr lang="zh-CN" altLang="en-US"/>
          </a:p>
          <a:p>
            <a:pPr marL="0" lvl="1" indent="457200" algn="l" fontAlgn="auto">
              <a:lnSpc>
                <a:spcPct val="150000"/>
              </a:lnSpc>
              <a:buClrTx/>
              <a:buSzTx/>
              <a:buFont typeface="+mj-lt"/>
              <a:buNone/>
            </a:pPr>
            <a:r>
              <a:rPr lang="zh-CN" altLang="en-US"/>
              <a:t>就在这时，一位老年的消费者王一恒走进店里，拿着手机说：“我想了解一下这款猫粮。”李耕镪医生热情地接待了他，一边讲解猫粮的特点，一边在系统里查询库存，准备为这位老顾客提供满意的服务。</a:t>
            </a:r>
            <a:endParaRPr lang="zh-CN" altLang="en-US"/>
          </a:p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>
                <a:sym typeface="+mn-ea"/>
              </a:rPr>
              <a:t>  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841" t="2371" r="2835" b="39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208342"/>
            <a:ext cx="2222340" cy="434842"/>
          </a:xfrm>
          <a:custGeom>
            <a:avLst/>
            <a:gdLst>
              <a:gd name="connsiteX0" fmla="*/ 0 w 2222340"/>
              <a:gd name="connsiteY0" fmla="*/ 0 h 434842"/>
              <a:gd name="connsiteX1" fmla="*/ 2004919 w 2222340"/>
              <a:gd name="connsiteY1" fmla="*/ 0 h 434842"/>
              <a:gd name="connsiteX2" fmla="*/ 2222340 w 2222340"/>
              <a:gd name="connsiteY2" fmla="*/ 217421 h 434842"/>
              <a:gd name="connsiteX3" fmla="*/ 2222339 w 2222340"/>
              <a:gd name="connsiteY3" fmla="*/ 217421 h 434842"/>
              <a:gd name="connsiteX4" fmla="*/ 2004918 w 2222340"/>
              <a:gd name="connsiteY4" fmla="*/ 434842 h 434842"/>
              <a:gd name="connsiteX5" fmla="*/ 0 w 2222340"/>
              <a:gd name="connsiteY5" fmla="*/ 434841 h 434842"/>
            </a:gdLst>
            <a:ahLst/>
            <a:cxnLst/>
            <a:rect l="l" t="t" r="r" b="b"/>
            <a:pathLst>
              <a:path w="2222340" h="434842">
                <a:moveTo>
                  <a:pt x="0" y="0"/>
                </a:moveTo>
                <a:lnTo>
                  <a:pt x="2004919" y="0"/>
                </a:lnTo>
                <a:cubicBezTo>
                  <a:pt x="2124997" y="0"/>
                  <a:pt x="2222340" y="97343"/>
                  <a:pt x="2222340" y="217421"/>
                </a:cubicBezTo>
                <a:lnTo>
                  <a:pt x="2222339" y="217421"/>
                </a:lnTo>
                <a:cubicBezTo>
                  <a:pt x="2222339" y="337499"/>
                  <a:pt x="2124996" y="434842"/>
                  <a:pt x="2004918" y="434842"/>
                </a:cubicBezTo>
                <a:lnTo>
                  <a:pt x="0" y="434841"/>
                </a:ln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25366" y="4065785"/>
            <a:ext cx="2111003" cy="932760"/>
          </a:xfrm>
          <a:prstGeom prst="bentUpArrow">
            <a:avLst>
              <a:gd name="adj1" fmla="val 17112"/>
              <a:gd name="adj2" fmla="val 17676"/>
              <a:gd name="adj3" fmla="val 23873"/>
            </a:avLst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226060"/>
            <a:ext cx="12192000" cy="1631940"/>
          </a:xfrm>
          <a:custGeom>
            <a:avLst/>
            <a:gdLst>
              <a:gd name="connsiteX0" fmla="*/ 1395765 w 12192000"/>
              <a:gd name="connsiteY0" fmla="*/ 28 h 1631940"/>
              <a:gd name="connsiteX1" fmla="*/ 755258 w 12192000"/>
              <a:gd name="connsiteY1" fmla="*/ 8865 h 1631940"/>
              <a:gd name="connsiteX2" fmla="*/ 272518 w 12192000"/>
              <a:gd name="connsiteY2" fmla="*/ 20319 h 1631940"/>
              <a:gd name="connsiteX3" fmla="*/ 0 w 12192000"/>
              <a:gd name="connsiteY3" fmla="*/ 26602 h 1631940"/>
              <a:gd name="connsiteX4" fmla="*/ 0 w 12192000"/>
              <a:gd name="connsiteY4" fmla="*/ 1631940 h 1631940"/>
              <a:gd name="connsiteX5" fmla="*/ 12192000 w 12192000"/>
              <a:gd name="connsiteY5" fmla="*/ 1631940 h 1631940"/>
              <a:gd name="connsiteX6" fmla="*/ 12192000 w 12192000"/>
              <a:gd name="connsiteY6" fmla="*/ 1204610 h 1631940"/>
              <a:gd name="connsiteX7" fmla="*/ 12185493 w 12192000"/>
              <a:gd name="connsiteY7" fmla="*/ 670601 h 1631940"/>
              <a:gd name="connsiteX8" fmla="*/ 11167049 w 12192000"/>
              <a:gd name="connsiteY8" fmla="*/ 772907 h 1631940"/>
              <a:gd name="connsiteX9" fmla="*/ 8143445 w 12192000"/>
              <a:gd name="connsiteY9" fmla="*/ 1068813 h 1631940"/>
              <a:gd name="connsiteX10" fmla="*/ 6725597 w 12192000"/>
              <a:gd name="connsiteY10" fmla="*/ 1177520 h 1631940"/>
              <a:gd name="connsiteX11" fmla="*/ 4195946 w 12192000"/>
              <a:gd name="connsiteY11" fmla="*/ 1301592 h 1631940"/>
              <a:gd name="connsiteX12" fmla="*/ 2889133 w 12192000"/>
              <a:gd name="connsiteY12" fmla="*/ 1301705 h 1631940"/>
              <a:gd name="connsiteX13" fmla="*/ 1635233 w 12192000"/>
              <a:gd name="connsiteY13" fmla="*/ 1223802 h 1631940"/>
              <a:gd name="connsiteX14" fmla="*/ 661305 w 12192000"/>
              <a:gd name="connsiteY14" fmla="*/ 1039744 h 1631940"/>
              <a:gd name="connsiteX15" fmla="*/ 156870 w 12192000"/>
              <a:gd name="connsiteY15" fmla="*/ 808764 h 1631940"/>
              <a:gd name="connsiteX16" fmla="*/ 167801 w 12192000"/>
              <a:gd name="connsiteY16" fmla="*/ 647236 h 1631940"/>
              <a:gd name="connsiteX17" fmla="*/ 589058 w 12192000"/>
              <a:gd name="connsiteY17" fmla="*/ 372086 h 1631940"/>
              <a:gd name="connsiteX18" fmla="*/ 981956 w 12192000"/>
              <a:gd name="connsiteY18" fmla="*/ 232016 h 1631940"/>
              <a:gd name="connsiteX19" fmla="*/ 1430018 w 12192000"/>
              <a:gd name="connsiteY19" fmla="*/ 96512 h 1631940"/>
              <a:gd name="connsiteX20" fmla="*/ 1464184 w 12192000"/>
              <a:gd name="connsiteY20" fmla="*/ 86 h 1631940"/>
              <a:gd name="connsiteX21" fmla="*/ 1395765 w 12192000"/>
              <a:gd name="connsiteY21" fmla="*/ 28 h 1631940"/>
            </a:gdLst>
            <a:ahLst/>
            <a:cxnLst/>
            <a:rect l="l" t="t" r="r" b="b"/>
            <a:pathLst>
              <a:path w="12192000" h="1631940">
                <a:moveTo>
                  <a:pt x="1395765" y="28"/>
                </a:moveTo>
                <a:cubicBezTo>
                  <a:pt x="1221471" y="376"/>
                  <a:pt x="952562" y="4008"/>
                  <a:pt x="755258" y="8865"/>
                </a:cubicBezTo>
                <a:cubicBezTo>
                  <a:pt x="642514" y="11640"/>
                  <a:pt x="466031" y="15820"/>
                  <a:pt x="272518" y="20319"/>
                </a:cubicBezTo>
                <a:lnTo>
                  <a:pt x="0" y="26602"/>
                </a:lnTo>
                <a:lnTo>
                  <a:pt x="0" y="1631940"/>
                </a:lnTo>
                <a:lnTo>
                  <a:pt x="12192000" y="1631940"/>
                </a:lnTo>
                <a:lnTo>
                  <a:pt x="12192000" y="1204610"/>
                </a:lnTo>
                <a:cubicBezTo>
                  <a:pt x="12192000" y="910906"/>
                  <a:pt x="12189071" y="670601"/>
                  <a:pt x="12185493" y="670601"/>
                </a:cubicBezTo>
                <a:cubicBezTo>
                  <a:pt x="12132977" y="670601"/>
                  <a:pt x="11586916" y="725455"/>
                  <a:pt x="11167049" y="772907"/>
                </a:cubicBezTo>
                <a:cubicBezTo>
                  <a:pt x="10340990" y="866267"/>
                  <a:pt x="8974765" y="999973"/>
                  <a:pt x="8143445" y="1068813"/>
                </a:cubicBezTo>
                <a:cubicBezTo>
                  <a:pt x="7533160" y="1119350"/>
                  <a:pt x="7093495" y="1153059"/>
                  <a:pt x="6725597" y="1177520"/>
                </a:cubicBezTo>
                <a:cubicBezTo>
                  <a:pt x="5777362" y="1240568"/>
                  <a:pt x="5134455" y="1272101"/>
                  <a:pt x="4195946" y="1301592"/>
                </a:cubicBezTo>
                <a:cubicBezTo>
                  <a:pt x="3513662" y="1323031"/>
                  <a:pt x="3432532" y="1323038"/>
                  <a:pt x="2889133" y="1301705"/>
                </a:cubicBezTo>
                <a:cubicBezTo>
                  <a:pt x="2362060" y="1281012"/>
                  <a:pt x="2195538" y="1270666"/>
                  <a:pt x="1635233" y="1223802"/>
                </a:cubicBezTo>
                <a:cubicBezTo>
                  <a:pt x="1412972" y="1205213"/>
                  <a:pt x="964220" y="1120404"/>
                  <a:pt x="661305" y="1039744"/>
                </a:cubicBezTo>
                <a:cubicBezTo>
                  <a:pt x="388228" y="967028"/>
                  <a:pt x="227845" y="893590"/>
                  <a:pt x="156870" y="808764"/>
                </a:cubicBezTo>
                <a:cubicBezTo>
                  <a:pt x="111308" y="754313"/>
                  <a:pt x="112429" y="737757"/>
                  <a:pt x="167801" y="647236"/>
                </a:cubicBezTo>
                <a:cubicBezTo>
                  <a:pt x="233631" y="539614"/>
                  <a:pt x="373993" y="447935"/>
                  <a:pt x="589058" y="372086"/>
                </a:cubicBezTo>
                <a:cubicBezTo>
                  <a:pt x="694951" y="334740"/>
                  <a:pt x="871754" y="271708"/>
                  <a:pt x="981956" y="232016"/>
                </a:cubicBezTo>
                <a:cubicBezTo>
                  <a:pt x="1092158" y="192324"/>
                  <a:pt x="1293785" y="131347"/>
                  <a:pt x="1430018" y="96512"/>
                </a:cubicBezTo>
                <a:cubicBezTo>
                  <a:pt x="1809480" y="-516"/>
                  <a:pt x="1808731" y="1600"/>
                  <a:pt x="1464184" y="86"/>
                </a:cubicBezTo>
                <a:cubicBezTo>
                  <a:pt x="1443632" y="-5"/>
                  <a:pt x="1420664" y="-22"/>
                  <a:pt x="1395765" y="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5207222"/>
            <a:ext cx="12192000" cy="1650778"/>
          </a:xfrm>
          <a:custGeom>
            <a:avLst/>
            <a:gdLst>
              <a:gd name="connsiteX0" fmla="*/ 0 w 12192000"/>
              <a:gd name="connsiteY0" fmla="*/ 920402 h 1650778"/>
              <a:gd name="connsiteX1" fmla="*/ 0 w 12192000"/>
              <a:gd name="connsiteY1" fmla="*/ 1650778 h 1650778"/>
              <a:gd name="connsiteX2" fmla="*/ 12192000 w 12192000"/>
              <a:gd name="connsiteY2" fmla="*/ 1650778 h 1650778"/>
              <a:gd name="connsiteX3" fmla="*/ 12192000 w 12192000"/>
              <a:gd name="connsiteY3" fmla="*/ 1106589 h 1650778"/>
              <a:gd name="connsiteX4" fmla="*/ 12093776 w 12192000"/>
              <a:gd name="connsiteY4" fmla="*/ 1107534 h 1650778"/>
              <a:gd name="connsiteX5" fmla="*/ 11764937 w 12192000"/>
              <a:gd name="connsiteY5" fmla="*/ 1128266 h 1650778"/>
              <a:gd name="connsiteX6" fmla="*/ 11269544 w 12192000"/>
              <a:gd name="connsiteY6" fmla="*/ 1169162 h 1650778"/>
              <a:gd name="connsiteX7" fmla="*/ 10842481 w 12192000"/>
              <a:gd name="connsiteY7" fmla="*/ 1203470 h 1650778"/>
              <a:gd name="connsiteX8" fmla="*/ 7528475 w 12192000"/>
              <a:gd name="connsiteY8" fmla="*/ 1406287 h 1650778"/>
              <a:gd name="connsiteX9" fmla="*/ 3010150 w 12192000"/>
              <a:gd name="connsiteY9" fmla="*/ 1440527 h 1650778"/>
              <a:gd name="connsiteX10" fmla="*/ 225701 w 12192000"/>
              <a:gd name="connsiteY10" fmla="*/ 1021523 h 1650778"/>
              <a:gd name="connsiteX11" fmla="*/ 28204 w 12192000"/>
              <a:gd name="connsiteY11" fmla="*/ 936809 h 1650778"/>
              <a:gd name="connsiteX12" fmla="*/ 0 w 12192000"/>
              <a:gd name="connsiteY12" fmla="*/ 0 h 1650778"/>
              <a:gd name="connsiteX13" fmla="*/ 0 w 12192000"/>
              <a:gd name="connsiteY13" fmla="*/ 582653 h 1650778"/>
              <a:gd name="connsiteX14" fmla="*/ 50841 w 12192000"/>
              <a:gd name="connsiteY14" fmla="*/ 547944 h 1650778"/>
              <a:gd name="connsiteX15" fmla="*/ 584433 w 12192000"/>
              <a:gd name="connsiteY15" fmla="*/ 307135 h 1650778"/>
              <a:gd name="connsiteX16" fmla="*/ 1694425 w 12192000"/>
              <a:gd name="connsiteY16" fmla="*/ 44827 h 1650778"/>
              <a:gd name="connsiteX17" fmla="*/ 1711506 w 12192000"/>
              <a:gd name="connsiteY17" fmla="*/ 20691 h 1650778"/>
              <a:gd name="connsiteX18" fmla="*/ 16440 w 12192000"/>
              <a:gd name="connsiteY18" fmla="*/ 30 h 1650778"/>
            </a:gdLst>
            <a:ahLst/>
            <a:cxnLst/>
            <a:rect l="l" t="t" r="r" b="b"/>
            <a:pathLst>
              <a:path w="12192000" h="1650778">
                <a:moveTo>
                  <a:pt x="0" y="920402"/>
                </a:moveTo>
                <a:lnTo>
                  <a:pt x="0" y="1650778"/>
                </a:lnTo>
                <a:lnTo>
                  <a:pt x="12192000" y="1650778"/>
                </a:lnTo>
                <a:lnTo>
                  <a:pt x="12192000" y="1106589"/>
                </a:lnTo>
                <a:lnTo>
                  <a:pt x="12093776" y="1107534"/>
                </a:lnTo>
                <a:cubicBezTo>
                  <a:pt x="12039753" y="1108053"/>
                  <a:pt x="11891774" y="1117383"/>
                  <a:pt x="11764937" y="1128266"/>
                </a:cubicBezTo>
                <a:cubicBezTo>
                  <a:pt x="11638100" y="1139150"/>
                  <a:pt x="11415174" y="1157553"/>
                  <a:pt x="11269544" y="1169162"/>
                </a:cubicBezTo>
                <a:cubicBezTo>
                  <a:pt x="11123915" y="1180771"/>
                  <a:pt x="10931737" y="1196210"/>
                  <a:pt x="10842481" y="1203470"/>
                </a:cubicBezTo>
                <a:cubicBezTo>
                  <a:pt x="9997354" y="1272219"/>
                  <a:pt x="8959996" y="1335705"/>
                  <a:pt x="7528475" y="1406287"/>
                </a:cubicBezTo>
                <a:cubicBezTo>
                  <a:pt x="6110896" y="1476182"/>
                  <a:pt x="3997400" y="1492197"/>
                  <a:pt x="3010150" y="1440527"/>
                </a:cubicBezTo>
                <a:cubicBezTo>
                  <a:pt x="1663400" y="1370041"/>
                  <a:pt x="806856" y="1241149"/>
                  <a:pt x="225701" y="1021523"/>
                </a:cubicBezTo>
                <a:cubicBezTo>
                  <a:pt x="145098" y="991063"/>
                  <a:pt x="79797" y="963357"/>
                  <a:pt x="28204" y="936809"/>
                </a:cubicBezTo>
                <a:close/>
                <a:moveTo>
                  <a:pt x="0" y="0"/>
                </a:moveTo>
                <a:lnTo>
                  <a:pt x="0" y="582653"/>
                </a:lnTo>
                <a:lnTo>
                  <a:pt x="50841" y="547944"/>
                </a:lnTo>
                <a:cubicBezTo>
                  <a:pt x="189320" y="461005"/>
                  <a:pt x="394304" y="365916"/>
                  <a:pt x="584433" y="307135"/>
                </a:cubicBezTo>
                <a:cubicBezTo>
                  <a:pt x="872690" y="218016"/>
                  <a:pt x="1499508" y="69889"/>
                  <a:pt x="1694425" y="44827"/>
                </a:cubicBezTo>
                <a:cubicBezTo>
                  <a:pt x="1742712" y="38617"/>
                  <a:pt x="1743581" y="37390"/>
                  <a:pt x="1711506" y="20691"/>
                </a:cubicBezTo>
                <a:cubicBezTo>
                  <a:pt x="1684449" y="6602"/>
                  <a:pt x="1346641" y="2486"/>
                  <a:pt x="16440" y="3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666053" y="5354256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6887" y="2214430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8231" y="343723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787" y="2242459"/>
            <a:ext cx="1872384" cy="21026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FF5A00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233888" y="4489648"/>
            <a:ext cx="4463999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2509157" y="2616909"/>
            <a:ext cx="3875591" cy="17301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需求分析与时间估计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738360" y="287264"/>
            <a:ext cx="1610841" cy="2769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21346" y="363103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621934" y="416055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621934" y="469008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18781" y="36087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822180" y="348818"/>
            <a:ext cx="1281834" cy="1693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t="21087" b="21087"/>
          <a:stretch>
            <a:fillRect/>
          </a:stretch>
        </p:blipFill>
        <p:spPr>
          <a:xfrm flipH="1">
            <a:off x="8668279" y="1498512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82020" y="507803"/>
            <a:ext cx="3375259" cy="617881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alphaModFix amt="100000"/>
          </a:blip>
          <a:srcRect l="425" t="10280" r="16208" b="10280"/>
          <a:stretch>
            <a:fillRect/>
          </a:stretch>
        </p:blipFill>
        <p:spPr>
          <a:xfrm flipH="1">
            <a:off x="9046651" y="2948940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5888" y="1350547"/>
            <a:ext cx="5249137" cy="4448891"/>
          </a:xfrm>
          <a:prstGeom prst="roundRect">
            <a:avLst>
              <a:gd name="adj" fmla="val 3513"/>
            </a:avLst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77727" y="1351833"/>
            <a:ext cx="5249137" cy="4448891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59664" y="1943176"/>
            <a:ext cx="4403125" cy="35179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en-US" altLang="zh-CN" sz="1400">
              <a:ln w="12700">
                <a:noFill/>
              </a:ln>
              <a:solidFill>
                <a:srgbClr val="3A3A3A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845133" y="1504704"/>
            <a:ext cx="388740" cy="388740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864410">
            <a:off x="922160" y="1596148"/>
            <a:ext cx="234687" cy="150331"/>
          </a:xfrm>
          <a:custGeom>
            <a:avLst/>
            <a:gdLst>
              <a:gd name="connsiteX0" fmla="*/ 598101 w 598101"/>
              <a:gd name="connsiteY0" fmla="*/ 294512 h 383119"/>
              <a:gd name="connsiteX1" fmla="*/ 598101 w 598101"/>
              <a:gd name="connsiteY1" fmla="*/ 383119 h 383119"/>
              <a:gd name="connsiteX2" fmla="*/ 1844 w 598101"/>
              <a:gd name="connsiteY2" fmla="*/ 383119 h 383119"/>
              <a:gd name="connsiteX3" fmla="*/ 1844 w 598101"/>
              <a:gd name="connsiteY3" fmla="*/ 368685 h 383119"/>
              <a:gd name="connsiteX4" fmla="*/ 0 w 598101"/>
              <a:gd name="connsiteY4" fmla="*/ 368613 h 383119"/>
              <a:gd name="connsiteX5" fmla="*/ 1844 w 598101"/>
              <a:gd name="connsiteY5" fmla="*/ 321357 h 383119"/>
              <a:gd name="connsiteX6" fmla="*/ 1844 w 598101"/>
              <a:gd name="connsiteY6" fmla="*/ 294512 h 383119"/>
              <a:gd name="connsiteX7" fmla="*/ 2892 w 598101"/>
              <a:gd name="connsiteY7" fmla="*/ 294512 h 383119"/>
              <a:gd name="connsiteX8" fmla="*/ 14387 w 598101"/>
              <a:gd name="connsiteY8" fmla="*/ 0 h 383119"/>
              <a:gd name="connsiteX9" fmla="*/ 102926 w 598101"/>
              <a:gd name="connsiteY9" fmla="*/ 3456 h 383119"/>
              <a:gd name="connsiteX10" fmla="*/ 91566 w 598101"/>
              <a:gd name="connsiteY10" fmla="*/ 294512 h 383119"/>
            </a:gdLst>
            <a:ahLst/>
            <a:cxnLst/>
            <a:rect l="l" t="t" r="r" b="b"/>
            <a:pathLst>
              <a:path w="598101" h="383119">
                <a:moveTo>
                  <a:pt x="598101" y="294512"/>
                </a:moveTo>
                <a:lnTo>
                  <a:pt x="598101" y="383119"/>
                </a:lnTo>
                <a:lnTo>
                  <a:pt x="1844" y="383119"/>
                </a:lnTo>
                <a:lnTo>
                  <a:pt x="1844" y="368685"/>
                </a:lnTo>
                <a:lnTo>
                  <a:pt x="0" y="368613"/>
                </a:lnTo>
                <a:lnTo>
                  <a:pt x="1844" y="321357"/>
                </a:lnTo>
                <a:lnTo>
                  <a:pt x="1844" y="294512"/>
                </a:lnTo>
                <a:lnTo>
                  <a:pt x="2892" y="294512"/>
                </a:lnTo>
                <a:lnTo>
                  <a:pt x="14387" y="0"/>
                </a:lnTo>
                <a:lnTo>
                  <a:pt x="102926" y="3456"/>
                </a:lnTo>
                <a:lnTo>
                  <a:pt x="91566" y="294512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452756" y="1505990"/>
            <a:ext cx="388740" cy="388740"/>
            <a:chOff x="6452756" y="1505990"/>
            <a:chExt cx="388740" cy="388740"/>
          </a:xfrm>
        </p:grpSpPr>
        <p:sp>
          <p:nvSpPr>
            <p:cNvPr id="10" name="标题 1"/>
            <p:cNvSpPr txBox="1"/>
            <p:nvPr/>
          </p:nvSpPr>
          <p:spPr>
            <a:xfrm>
              <a:off x="6452756" y="1505990"/>
              <a:ext cx="388740" cy="388740"/>
            </a:xfrm>
            <a:prstGeom prst="flowChartConnector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18864410">
              <a:off x="6529783" y="1597434"/>
              <a:ext cx="234687" cy="150331"/>
            </a:xfrm>
            <a:custGeom>
              <a:avLst/>
              <a:gdLst>
                <a:gd name="connsiteX0" fmla="*/ 598101 w 598101"/>
                <a:gd name="connsiteY0" fmla="*/ 294512 h 383119"/>
                <a:gd name="connsiteX1" fmla="*/ 598101 w 598101"/>
                <a:gd name="connsiteY1" fmla="*/ 383119 h 383119"/>
                <a:gd name="connsiteX2" fmla="*/ 1844 w 598101"/>
                <a:gd name="connsiteY2" fmla="*/ 383119 h 383119"/>
                <a:gd name="connsiteX3" fmla="*/ 1844 w 598101"/>
                <a:gd name="connsiteY3" fmla="*/ 368685 h 383119"/>
                <a:gd name="connsiteX4" fmla="*/ 0 w 598101"/>
                <a:gd name="connsiteY4" fmla="*/ 368613 h 383119"/>
                <a:gd name="connsiteX5" fmla="*/ 1844 w 598101"/>
                <a:gd name="connsiteY5" fmla="*/ 321357 h 383119"/>
                <a:gd name="connsiteX6" fmla="*/ 1844 w 598101"/>
                <a:gd name="connsiteY6" fmla="*/ 294512 h 383119"/>
                <a:gd name="connsiteX7" fmla="*/ 2892 w 598101"/>
                <a:gd name="connsiteY7" fmla="*/ 294512 h 383119"/>
                <a:gd name="connsiteX8" fmla="*/ 14387 w 598101"/>
                <a:gd name="connsiteY8" fmla="*/ 0 h 383119"/>
                <a:gd name="connsiteX9" fmla="*/ 102926 w 598101"/>
                <a:gd name="connsiteY9" fmla="*/ 3456 h 383119"/>
                <a:gd name="connsiteX10" fmla="*/ 91566 w 598101"/>
                <a:gd name="connsiteY10" fmla="*/ 294512 h 383119"/>
              </a:gdLst>
              <a:ahLst/>
              <a:cxnLst/>
              <a:rect l="l" t="t" r="r" b="b"/>
              <a:pathLst>
                <a:path w="598101" h="383119">
                  <a:moveTo>
                    <a:pt x="598101" y="294512"/>
                  </a:moveTo>
                  <a:lnTo>
                    <a:pt x="598101" y="383119"/>
                  </a:lnTo>
                  <a:lnTo>
                    <a:pt x="1844" y="383119"/>
                  </a:lnTo>
                  <a:lnTo>
                    <a:pt x="1844" y="368685"/>
                  </a:lnTo>
                  <a:lnTo>
                    <a:pt x="0" y="368613"/>
                  </a:lnTo>
                  <a:lnTo>
                    <a:pt x="1844" y="321357"/>
                  </a:lnTo>
                  <a:lnTo>
                    <a:pt x="1844" y="294512"/>
                  </a:lnTo>
                  <a:lnTo>
                    <a:pt x="2892" y="294512"/>
                  </a:lnTo>
                  <a:lnTo>
                    <a:pt x="14387" y="0"/>
                  </a:lnTo>
                  <a:lnTo>
                    <a:pt x="102926" y="3456"/>
                  </a:lnTo>
                  <a:lnTo>
                    <a:pt x="91566" y="294512"/>
                  </a:lnTo>
                  <a:close/>
                </a:path>
              </a:pathLst>
            </a:cu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1259664" y="1544538"/>
            <a:ext cx="43981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lang="zh-CN" altLang="en-US" b="1">
                <a:sym typeface="+mn-ea"/>
              </a:rPr>
              <a:t>管理员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16323" y="1525600"/>
            <a:ext cx="43981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lang="zh-CN" altLang="en-US" sz="1600" b="1">
                <a:sym typeface="+mn-ea"/>
              </a:rPr>
              <a:t>用户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数据需求</a:t>
            </a:r>
            <a:endParaRPr kumimoji="1" lang="zh-CN" altLang="en-US" sz="3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graphicFrame>
        <p:nvGraphicFramePr>
          <p:cNvPr id="8" name="对象 -2147482618"/>
          <p:cNvGraphicFramePr>
            <a:graphicFrameLocks noChangeAspect="1"/>
          </p:cNvGraphicFramePr>
          <p:nvPr/>
        </p:nvGraphicFramePr>
        <p:xfrm>
          <a:off x="767715" y="1917065"/>
          <a:ext cx="5111750" cy="433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581900" imgH="6426200" progId="Visio.Drawing.15">
                  <p:embed/>
                </p:oleObj>
              </mc:Choice>
              <mc:Fallback>
                <p:oleObj name="" r:id="rId1" imgW="7581900" imgH="64262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7715" y="1917065"/>
                        <a:ext cx="5111750" cy="43319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-2147482611"/>
          <p:cNvGraphicFramePr>
            <a:graphicFrameLocks noChangeAspect="1"/>
          </p:cNvGraphicFramePr>
          <p:nvPr/>
        </p:nvGraphicFramePr>
        <p:xfrm>
          <a:off x="6240145" y="1248410"/>
          <a:ext cx="5385435" cy="490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5740400" imgH="5549900" progId="Visio.Drawing.11">
                  <p:embed/>
                </p:oleObj>
              </mc:Choice>
              <mc:Fallback>
                <p:oleObj name="" r:id="rId3" imgW="5740400" imgH="5549900" progId="Visio.Drawing.11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0145" y="1248410"/>
                        <a:ext cx="5385435" cy="4907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2217162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43942" y="652660"/>
            <a:ext cx="5185657" cy="13334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66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3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1368978" y="2507601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2091130" y="2855395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功能改进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7480536" y="2855395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团队项目功能象限分析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2091130" y="3954680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项目核心原型设计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6753928" y="2507601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2.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1368978" y="3898986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3.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7480536" y="3954680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典型用户与场景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6753928" y="3898986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4.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2091130" y="5092065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需求分析与时间估计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1368978" y="5010971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5.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31442" y="652660"/>
            <a:ext cx="2124957" cy="13334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66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1"/>
            </p:custDataLst>
          </p:nvPr>
        </p:nvSpPr>
        <p:spPr>
          <a:xfrm>
            <a:off x="7488630" y="5092065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团队模式与开发流程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2"/>
            </p:custDataLst>
          </p:nvPr>
        </p:nvSpPr>
        <p:spPr>
          <a:xfrm>
            <a:off x="6766478" y="5010971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3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6.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5888" y="1350547"/>
            <a:ext cx="5249137" cy="4448891"/>
          </a:xfrm>
          <a:prstGeom prst="roundRect">
            <a:avLst>
              <a:gd name="adj" fmla="val 3513"/>
            </a:avLst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77727" y="1351833"/>
            <a:ext cx="5249137" cy="4448891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59664" y="1943176"/>
            <a:ext cx="4403125" cy="35179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en-US" altLang="zh-CN" sz="1400">
              <a:ln w="12700">
                <a:noFill/>
              </a:ln>
              <a:solidFill>
                <a:srgbClr val="3A3A3A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845133" y="1504704"/>
            <a:ext cx="388740" cy="388740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864410">
            <a:off x="922160" y="1596148"/>
            <a:ext cx="234687" cy="150331"/>
          </a:xfrm>
          <a:custGeom>
            <a:avLst/>
            <a:gdLst>
              <a:gd name="connsiteX0" fmla="*/ 598101 w 598101"/>
              <a:gd name="connsiteY0" fmla="*/ 294512 h 383119"/>
              <a:gd name="connsiteX1" fmla="*/ 598101 w 598101"/>
              <a:gd name="connsiteY1" fmla="*/ 383119 h 383119"/>
              <a:gd name="connsiteX2" fmla="*/ 1844 w 598101"/>
              <a:gd name="connsiteY2" fmla="*/ 383119 h 383119"/>
              <a:gd name="connsiteX3" fmla="*/ 1844 w 598101"/>
              <a:gd name="connsiteY3" fmla="*/ 368685 h 383119"/>
              <a:gd name="connsiteX4" fmla="*/ 0 w 598101"/>
              <a:gd name="connsiteY4" fmla="*/ 368613 h 383119"/>
              <a:gd name="connsiteX5" fmla="*/ 1844 w 598101"/>
              <a:gd name="connsiteY5" fmla="*/ 321357 h 383119"/>
              <a:gd name="connsiteX6" fmla="*/ 1844 w 598101"/>
              <a:gd name="connsiteY6" fmla="*/ 294512 h 383119"/>
              <a:gd name="connsiteX7" fmla="*/ 2892 w 598101"/>
              <a:gd name="connsiteY7" fmla="*/ 294512 h 383119"/>
              <a:gd name="connsiteX8" fmla="*/ 14387 w 598101"/>
              <a:gd name="connsiteY8" fmla="*/ 0 h 383119"/>
              <a:gd name="connsiteX9" fmla="*/ 102926 w 598101"/>
              <a:gd name="connsiteY9" fmla="*/ 3456 h 383119"/>
              <a:gd name="connsiteX10" fmla="*/ 91566 w 598101"/>
              <a:gd name="connsiteY10" fmla="*/ 294512 h 383119"/>
            </a:gdLst>
            <a:ahLst/>
            <a:cxnLst/>
            <a:rect l="l" t="t" r="r" b="b"/>
            <a:pathLst>
              <a:path w="598101" h="383119">
                <a:moveTo>
                  <a:pt x="598101" y="294512"/>
                </a:moveTo>
                <a:lnTo>
                  <a:pt x="598101" y="383119"/>
                </a:lnTo>
                <a:lnTo>
                  <a:pt x="1844" y="383119"/>
                </a:lnTo>
                <a:lnTo>
                  <a:pt x="1844" y="368685"/>
                </a:lnTo>
                <a:lnTo>
                  <a:pt x="0" y="368613"/>
                </a:lnTo>
                <a:lnTo>
                  <a:pt x="1844" y="321357"/>
                </a:lnTo>
                <a:lnTo>
                  <a:pt x="1844" y="294512"/>
                </a:lnTo>
                <a:lnTo>
                  <a:pt x="2892" y="294512"/>
                </a:lnTo>
                <a:lnTo>
                  <a:pt x="14387" y="0"/>
                </a:lnTo>
                <a:lnTo>
                  <a:pt x="102926" y="3456"/>
                </a:lnTo>
                <a:lnTo>
                  <a:pt x="91566" y="294512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452756" y="1505990"/>
            <a:ext cx="388740" cy="388740"/>
            <a:chOff x="6452756" y="1505990"/>
            <a:chExt cx="388740" cy="388740"/>
          </a:xfrm>
        </p:grpSpPr>
        <p:sp>
          <p:nvSpPr>
            <p:cNvPr id="10" name="标题 1"/>
            <p:cNvSpPr txBox="1"/>
            <p:nvPr/>
          </p:nvSpPr>
          <p:spPr>
            <a:xfrm>
              <a:off x="6452756" y="1505990"/>
              <a:ext cx="388740" cy="388740"/>
            </a:xfrm>
            <a:prstGeom prst="flowChartConnector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18864410">
              <a:off x="6529783" y="1597434"/>
              <a:ext cx="234687" cy="150331"/>
            </a:xfrm>
            <a:custGeom>
              <a:avLst/>
              <a:gdLst>
                <a:gd name="connsiteX0" fmla="*/ 598101 w 598101"/>
                <a:gd name="connsiteY0" fmla="*/ 294512 h 383119"/>
                <a:gd name="connsiteX1" fmla="*/ 598101 w 598101"/>
                <a:gd name="connsiteY1" fmla="*/ 383119 h 383119"/>
                <a:gd name="connsiteX2" fmla="*/ 1844 w 598101"/>
                <a:gd name="connsiteY2" fmla="*/ 383119 h 383119"/>
                <a:gd name="connsiteX3" fmla="*/ 1844 w 598101"/>
                <a:gd name="connsiteY3" fmla="*/ 368685 h 383119"/>
                <a:gd name="connsiteX4" fmla="*/ 0 w 598101"/>
                <a:gd name="connsiteY4" fmla="*/ 368613 h 383119"/>
                <a:gd name="connsiteX5" fmla="*/ 1844 w 598101"/>
                <a:gd name="connsiteY5" fmla="*/ 321357 h 383119"/>
                <a:gd name="connsiteX6" fmla="*/ 1844 w 598101"/>
                <a:gd name="connsiteY6" fmla="*/ 294512 h 383119"/>
                <a:gd name="connsiteX7" fmla="*/ 2892 w 598101"/>
                <a:gd name="connsiteY7" fmla="*/ 294512 h 383119"/>
                <a:gd name="connsiteX8" fmla="*/ 14387 w 598101"/>
                <a:gd name="connsiteY8" fmla="*/ 0 h 383119"/>
                <a:gd name="connsiteX9" fmla="*/ 102926 w 598101"/>
                <a:gd name="connsiteY9" fmla="*/ 3456 h 383119"/>
                <a:gd name="connsiteX10" fmla="*/ 91566 w 598101"/>
                <a:gd name="connsiteY10" fmla="*/ 294512 h 383119"/>
              </a:gdLst>
              <a:ahLst/>
              <a:cxnLst/>
              <a:rect l="l" t="t" r="r" b="b"/>
              <a:pathLst>
                <a:path w="598101" h="383119">
                  <a:moveTo>
                    <a:pt x="598101" y="294512"/>
                  </a:moveTo>
                  <a:lnTo>
                    <a:pt x="598101" y="383119"/>
                  </a:lnTo>
                  <a:lnTo>
                    <a:pt x="1844" y="383119"/>
                  </a:lnTo>
                  <a:lnTo>
                    <a:pt x="1844" y="368685"/>
                  </a:lnTo>
                  <a:lnTo>
                    <a:pt x="0" y="368613"/>
                  </a:lnTo>
                  <a:lnTo>
                    <a:pt x="1844" y="321357"/>
                  </a:lnTo>
                  <a:lnTo>
                    <a:pt x="1844" y="294512"/>
                  </a:lnTo>
                  <a:lnTo>
                    <a:pt x="2892" y="294512"/>
                  </a:lnTo>
                  <a:lnTo>
                    <a:pt x="14387" y="0"/>
                  </a:lnTo>
                  <a:lnTo>
                    <a:pt x="102926" y="3456"/>
                  </a:lnTo>
                  <a:lnTo>
                    <a:pt x="91566" y="294512"/>
                  </a:lnTo>
                  <a:close/>
                </a:path>
              </a:pathLst>
            </a:cu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1259664" y="1544538"/>
            <a:ext cx="43981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zh-CN" altLang="en-US"/>
              <a:t>医生信息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16323" y="1525600"/>
            <a:ext cx="43981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医嘱信息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6" name="对象 -2147482609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91135" y="1772285"/>
          <a:ext cx="6485890" cy="393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2" imgW="6286500" imgH="3810000" progId="Visio.Drawing.11">
                  <p:embed/>
                </p:oleObj>
              </mc:Choice>
              <mc:Fallback>
                <p:oleObj name="" r:id="rId2" imgW="6286500" imgH="3810000" progId="Visio.Drawing.11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135" y="1772285"/>
                        <a:ext cx="6485890" cy="39312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-2147482607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5879465" y="1525905"/>
          <a:ext cx="6581775" cy="3989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5" imgW="6286500" imgH="3810000" progId="Visio.Drawing.11">
                  <p:embed/>
                </p:oleObj>
              </mc:Choice>
              <mc:Fallback>
                <p:oleObj name="" r:id="rId5" imgW="6286500" imgH="381000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9465" y="1525905"/>
                        <a:ext cx="6581775" cy="39897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数据需求</a:t>
            </a:r>
            <a:endParaRPr kumimoji="1" lang="zh-CN" altLang="en-US" sz="3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67715" y="2637155"/>
            <a:ext cx="5126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订单信息</a:t>
            </a:r>
            <a:endParaRPr lang="zh-CN" altLang="en-US" sz="2400" b="1"/>
          </a:p>
        </p:txBody>
      </p:sp>
      <p:graphicFrame>
        <p:nvGraphicFramePr>
          <p:cNvPr id="-2147482611" name="对象 -2147482612"/>
          <p:cNvGraphicFramePr>
            <a:graphicFrameLocks noChangeAspect="1"/>
          </p:cNvGraphicFramePr>
          <p:nvPr/>
        </p:nvGraphicFramePr>
        <p:xfrm>
          <a:off x="3743325" y="1341120"/>
          <a:ext cx="7710170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6286500" imgH="3810000" progId="Visio.Drawing.11">
                  <p:embed/>
                </p:oleObj>
              </mc:Choice>
              <mc:Fallback>
                <p:oleObj name="" r:id="rId2" imgW="6286500" imgH="38100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43325" y="1341120"/>
                        <a:ext cx="7710170" cy="466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数据需求</a:t>
            </a:r>
            <a:endParaRPr kumimoji="1" lang="zh-CN" altLang="en-US" sz="3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需求分析</a:t>
            </a:r>
            <a:endParaRPr kumimoji="1" lang="en-US" altLang="zh-CN" sz="3200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  <a:sym typeface="+mn-ea"/>
            </a:endParaRPr>
          </a:p>
        </p:txBody>
      </p:sp>
      <p:sp>
        <p:nvSpPr>
          <p:cNvPr id="30" name="标题 1"/>
          <p:cNvSpPr txBox="1"/>
          <p:nvPr>
            <p:custDataLst>
              <p:tags r:id="rId1"/>
            </p:custDataLst>
          </p:nvPr>
        </p:nvSpPr>
        <p:spPr>
          <a:xfrm>
            <a:off x="7169823" y="917783"/>
            <a:ext cx="440432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31" name="标题 1"/>
          <p:cNvSpPr txBox="1"/>
          <p:nvPr>
            <p:custDataLst>
              <p:tags r:id="rId2"/>
            </p:custDataLst>
          </p:nvPr>
        </p:nvSpPr>
        <p:spPr>
          <a:xfrm>
            <a:off x="6534144" y="917783"/>
            <a:ext cx="648000" cy="432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32" name="标题 1"/>
          <p:cNvSpPr txBox="1"/>
          <p:nvPr>
            <p:custDataLst>
              <p:tags r:id="rId3"/>
            </p:custDataLst>
          </p:nvPr>
        </p:nvSpPr>
        <p:spPr>
          <a:xfrm>
            <a:off x="7391983" y="1001481"/>
            <a:ext cx="39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约束条件</a:t>
            </a:r>
            <a:endParaRPr kumimoji="1" lang="en-US" altLang="zh-CN" sz="1600">
              <a:ln w="12700">
                <a:noFill/>
              </a:ln>
              <a:solidFill>
                <a:srgbClr val="2769A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33" name="标题 1"/>
          <p:cNvSpPr txBox="1"/>
          <p:nvPr>
            <p:custDataLst>
              <p:tags r:id="rId4"/>
            </p:custDataLst>
          </p:nvPr>
        </p:nvSpPr>
        <p:spPr>
          <a:xfrm>
            <a:off x="6628826" y="1008812"/>
            <a:ext cx="457200" cy="24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34" name="标题 1"/>
          <p:cNvSpPr txBox="1"/>
          <p:nvPr>
            <p:custDataLst>
              <p:tags r:id="rId5"/>
            </p:custDataLst>
          </p:nvPr>
        </p:nvSpPr>
        <p:spPr>
          <a:xfrm>
            <a:off x="1553248" y="917783"/>
            <a:ext cx="440432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标题 1"/>
          <p:cNvSpPr txBox="1"/>
          <p:nvPr>
            <p:custDataLst>
              <p:tags r:id="rId6"/>
            </p:custDataLst>
          </p:nvPr>
        </p:nvSpPr>
        <p:spPr>
          <a:xfrm>
            <a:off x="917569" y="917783"/>
            <a:ext cx="648000" cy="432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标题 1"/>
          <p:cNvSpPr txBox="1"/>
          <p:nvPr>
            <p:custDataLst>
              <p:tags r:id="rId7"/>
            </p:custDataLst>
          </p:nvPr>
        </p:nvSpPr>
        <p:spPr>
          <a:xfrm>
            <a:off x="1775408" y="1001481"/>
            <a:ext cx="39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功能需求</a:t>
            </a:r>
            <a:endParaRPr kumimoji="1" lang="en-US" altLang="zh-CN" sz="1600">
              <a:ln w="12700">
                <a:noFill/>
              </a:ln>
              <a:solidFill>
                <a:srgbClr val="2769A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37" name="标题 1"/>
          <p:cNvSpPr txBox="1"/>
          <p:nvPr>
            <p:custDataLst>
              <p:tags r:id="rId8"/>
            </p:custDataLst>
          </p:nvPr>
        </p:nvSpPr>
        <p:spPr>
          <a:xfrm>
            <a:off x="1012251" y="1008812"/>
            <a:ext cx="457200" cy="24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38" name="文本框 37"/>
          <p:cNvSpPr txBox="1"/>
          <p:nvPr>
            <p:custDataLst>
              <p:tags r:id="rId9"/>
            </p:custDataLst>
          </p:nvPr>
        </p:nvSpPr>
        <p:spPr>
          <a:xfrm>
            <a:off x="899160" y="1525905"/>
            <a:ext cx="50533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用户功能： 注册、登录、个人中心信息管理、预约挂号、医嘱信息查看、订单信息查看等。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医生功能： 个人中心信息管理、预约挂号信息管理、医嘱信息管理、药品信息查看等。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管理员功能： 用户管理、医生管理、科室信息管理、药品信息管理、预约挂号信息管理、医嘱信息管理、订单信息管理、留言信息管理、系统管理等。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系统功能： 数据备份、权限管理、日志记录、异常处理等。</a:t>
            </a:r>
            <a:endParaRPr lang="zh-CN" altLang="en-US" sz="1600"/>
          </a:p>
        </p:txBody>
      </p:sp>
      <p:sp>
        <p:nvSpPr>
          <p:cNvPr id="40" name="文本框 39"/>
          <p:cNvSpPr txBox="1"/>
          <p:nvPr>
            <p:custDataLst>
              <p:tags r:id="rId10"/>
            </p:custDataLst>
          </p:nvPr>
        </p:nvSpPr>
        <p:spPr>
          <a:xfrm>
            <a:off x="6534150" y="1558925"/>
            <a:ext cx="50533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技术约束： 使用 Java、JSP、SSM 框架、MySQL 数据库等技术。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时间约束： 需要在规定的时间内完成项目开发。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成本约束： 需要在预算范围内完成项目开发。</a:t>
            </a:r>
            <a:endParaRPr lang="zh-CN" altLang="en-US" sz="1600"/>
          </a:p>
        </p:txBody>
      </p:sp>
      <p:sp>
        <p:nvSpPr>
          <p:cNvPr id="41" name="标题 1"/>
          <p:cNvSpPr txBox="1"/>
          <p:nvPr>
            <p:custDataLst>
              <p:tags r:id="rId11"/>
            </p:custDataLst>
          </p:nvPr>
        </p:nvSpPr>
        <p:spPr>
          <a:xfrm>
            <a:off x="7170458" y="2771983"/>
            <a:ext cx="440432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42" name="标题 1"/>
          <p:cNvSpPr txBox="1"/>
          <p:nvPr>
            <p:custDataLst>
              <p:tags r:id="rId12"/>
            </p:custDataLst>
          </p:nvPr>
        </p:nvSpPr>
        <p:spPr>
          <a:xfrm>
            <a:off x="6534779" y="2771983"/>
            <a:ext cx="648000" cy="432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>
            <p:custDataLst>
              <p:tags r:id="rId13"/>
            </p:custDataLst>
          </p:nvPr>
        </p:nvSpPr>
        <p:spPr>
          <a:xfrm>
            <a:off x="7392618" y="2855681"/>
            <a:ext cx="39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出错处理</a:t>
            </a:r>
            <a:endParaRPr kumimoji="1" lang="en-US" altLang="zh-CN" sz="1600">
              <a:ln w="12700">
                <a:noFill/>
              </a:ln>
              <a:solidFill>
                <a:srgbClr val="2769A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44" name="标题 1"/>
          <p:cNvSpPr txBox="1"/>
          <p:nvPr>
            <p:custDataLst>
              <p:tags r:id="rId14"/>
            </p:custDataLst>
          </p:nvPr>
        </p:nvSpPr>
        <p:spPr>
          <a:xfrm>
            <a:off x="6629461" y="2863012"/>
            <a:ext cx="457200" cy="24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45" name="文本框 44"/>
          <p:cNvSpPr txBox="1"/>
          <p:nvPr>
            <p:custDataLst>
              <p:tags r:id="rId15"/>
            </p:custDataLst>
          </p:nvPr>
        </p:nvSpPr>
        <p:spPr>
          <a:xfrm>
            <a:off x="6629400" y="3456940"/>
            <a:ext cx="50533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用户输入错误： 系统应进行输入验证，并提供错误提示信息。</a:t>
            </a:r>
            <a:endParaRPr lang="zh-CN" altLang="en-US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系统异常： 系统应记录异常信息，并进行相应的处理，例如重试、回滚等。</a:t>
            </a:r>
            <a:endParaRPr lang="zh-CN" altLang="en-US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数据丢失： 系统应定期进行数据备份，防止数据丢失。</a:t>
            </a:r>
            <a:endParaRPr lang="zh-CN" altLang="en-US" sz="1600"/>
          </a:p>
        </p:txBody>
      </p:sp>
      <p:sp>
        <p:nvSpPr>
          <p:cNvPr id="46" name="标题 1"/>
          <p:cNvSpPr txBox="1"/>
          <p:nvPr>
            <p:custDataLst>
              <p:tags r:id="rId16"/>
            </p:custDataLst>
          </p:nvPr>
        </p:nvSpPr>
        <p:spPr>
          <a:xfrm>
            <a:off x="1625003" y="4226133"/>
            <a:ext cx="440432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47" name="标题 1"/>
          <p:cNvSpPr txBox="1"/>
          <p:nvPr>
            <p:custDataLst>
              <p:tags r:id="rId17"/>
            </p:custDataLst>
          </p:nvPr>
        </p:nvSpPr>
        <p:spPr>
          <a:xfrm>
            <a:off x="989324" y="4226133"/>
            <a:ext cx="648000" cy="432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48" name="标题 1"/>
          <p:cNvSpPr txBox="1"/>
          <p:nvPr>
            <p:custDataLst>
              <p:tags r:id="rId18"/>
            </p:custDataLst>
          </p:nvPr>
        </p:nvSpPr>
        <p:spPr>
          <a:xfrm>
            <a:off x="1847163" y="4309831"/>
            <a:ext cx="39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性能需求</a:t>
            </a:r>
            <a:endParaRPr kumimoji="1" lang="en-US" altLang="zh-CN" sz="1600">
              <a:ln w="12700">
                <a:noFill/>
              </a:ln>
              <a:solidFill>
                <a:srgbClr val="2769A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49" name="标题 1"/>
          <p:cNvSpPr txBox="1"/>
          <p:nvPr>
            <p:custDataLst>
              <p:tags r:id="rId19"/>
            </p:custDataLst>
          </p:nvPr>
        </p:nvSpPr>
        <p:spPr>
          <a:xfrm>
            <a:off x="1084006" y="4317162"/>
            <a:ext cx="457200" cy="24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50" name="文本框 49"/>
          <p:cNvSpPr txBox="1"/>
          <p:nvPr>
            <p:custDataLst>
              <p:tags r:id="rId20"/>
            </p:custDataLst>
          </p:nvPr>
        </p:nvSpPr>
        <p:spPr>
          <a:xfrm>
            <a:off x="899160" y="4794250"/>
            <a:ext cx="50533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响应时间： 系统响应时间应小于 2 秒。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并发用户数： 系统应支持至少 100 个并发用户。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数据安全性： 系统应保证用户数据的安全性和隐私性。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可扩展性： 系统应具有良好的可扩展性，方便后续功能扩展和维护。</a:t>
            </a:r>
            <a:endParaRPr lang="zh-CN" altLang="en-US"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时间估计</a:t>
            </a:r>
            <a:endParaRPr kumimoji="1" lang="en-US" altLang="zh-CN" sz="3200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847850" y="1124585"/>
          <a:ext cx="8532495" cy="428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阶段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时间 (周)	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需求分析和设计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需求调研、系统架构设计、数据库设计、用户界面设计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ym typeface="+mn-ea"/>
                        </a:rPr>
                        <a:t>1</a:t>
                      </a:r>
                      <a:endParaRPr lang="en-US" altLang="zh-CN">
                        <a:sym typeface="+mn-ea"/>
                      </a:endParaRPr>
                    </a:p>
                  </a:txBody>
                  <a:tcPr/>
                </a:tc>
              </a:tr>
              <a:tr h="1463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后端开发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用户管理、医生管理、科室信息管理、药品信息管理、预约挂号管理、医嘱信息管理、订单信息管理、留言板管理、系统管理</a:t>
                      </a:r>
                      <a:endParaRPr lang="zh-CN" altLang="en-US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ym typeface="+mn-ea"/>
                        </a:rPr>
                        <a:t>2</a:t>
                      </a:r>
                      <a:endParaRPr lang="en-US" altLang="zh-CN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前端开发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用户界面开发、用户交互设计、前端性能优化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测试和部署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单元测试、集成测试、系统测试、部署上线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ym typeface="+mn-ea"/>
                        </a:rPr>
                        <a:t>项目管理和沟通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定期项目会议、代码审查、知识分享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ym typeface="+mn-ea"/>
                        </a:rPr>
                        <a:t>贯穿整个开发过程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/>
                        <a:t>总计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841" t="2371" r="2835" b="39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208342"/>
            <a:ext cx="2222340" cy="434842"/>
          </a:xfrm>
          <a:custGeom>
            <a:avLst/>
            <a:gdLst>
              <a:gd name="connsiteX0" fmla="*/ 0 w 2222340"/>
              <a:gd name="connsiteY0" fmla="*/ 0 h 434842"/>
              <a:gd name="connsiteX1" fmla="*/ 2004919 w 2222340"/>
              <a:gd name="connsiteY1" fmla="*/ 0 h 434842"/>
              <a:gd name="connsiteX2" fmla="*/ 2222340 w 2222340"/>
              <a:gd name="connsiteY2" fmla="*/ 217421 h 434842"/>
              <a:gd name="connsiteX3" fmla="*/ 2222339 w 2222340"/>
              <a:gd name="connsiteY3" fmla="*/ 217421 h 434842"/>
              <a:gd name="connsiteX4" fmla="*/ 2004918 w 2222340"/>
              <a:gd name="connsiteY4" fmla="*/ 434842 h 434842"/>
              <a:gd name="connsiteX5" fmla="*/ 0 w 2222340"/>
              <a:gd name="connsiteY5" fmla="*/ 434841 h 434842"/>
            </a:gdLst>
            <a:ahLst/>
            <a:cxnLst/>
            <a:rect l="l" t="t" r="r" b="b"/>
            <a:pathLst>
              <a:path w="2222340" h="434842">
                <a:moveTo>
                  <a:pt x="0" y="0"/>
                </a:moveTo>
                <a:lnTo>
                  <a:pt x="2004919" y="0"/>
                </a:lnTo>
                <a:cubicBezTo>
                  <a:pt x="2124997" y="0"/>
                  <a:pt x="2222340" y="97343"/>
                  <a:pt x="2222340" y="217421"/>
                </a:cubicBezTo>
                <a:lnTo>
                  <a:pt x="2222339" y="217421"/>
                </a:lnTo>
                <a:cubicBezTo>
                  <a:pt x="2222339" y="337499"/>
                  <a:pt x="2124996" y="434842"/>
                  <a:pt x="2004918" y="434842"/>
                </a:cubicBezTo>
                <a:lnTo>
                  <a:pt x="0" y="434841"/>
                </a:ln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25366" y="4065785"/>
            <a:ext cx="2111003" cy="932760"/>
          </a:xfrm>
          <a:prstGeom prst="bentUpArrow">
            <a:avLst>
              <a:gd name="adj1" fmla="val 17112"/>
              <a:gd name="adj2" fmla="val 17676"/>
              <a:gd name="adj3" fmla="val 23873"/>
            </a:avLst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226060"/>
            <a:ext cx="12192000" cy="1631940"/>
          </a:xfrm>
          <a:custGeom>
            <a:avLst/>
            <a:gdLst>
              <a:gd name="connsiteX0" fmla="*/ 1395765 w 12192000"/>
              <a:gd name="connsiteY0" fmla="*/ 28 h 1631940"/>
              <a:gd name="connsiteX1" fmla="*/ 755258 w 12192000"/>
              <a:gd name="connsiteY1" fmla="*/ 8865 h 1631940"/>
              <a:gd name="connsiteX2" fmla="*/ 272518 w 12192000"/>
              <a:gd name="connsiteY2" fmla="*/ 20319 h 1631940"/>
              <a:gd name="connsiteX3" fmla="*/ 0 w 12192000"/>
              <a:gd name="connsiteY3" fmla="*/ 26602 h 1631940"/>
              <a:gd name="connsiteX4" fmla="*/ 0 w 12192000"/>
              <a:gd name="connsiteY4" fmla="*/ 1631940 h 1631940"/>
              <a:gd name="connsiteX5" fmla="*/ 12192000 w 12192000"/>
              <a:gd name="connsiteY5" fmla="*/ 1631940 h 1631940"/>
              <a:gd name="connsiteX6" fmla="*/ 12192000 w 12192000"/>
              <a:gd name="connsiteY6" fmla="*/ 1204610 h 1631940"/>
              <a:gd name="connsiteX7" fmla="*/ 12185493 w 12192000"/>
              <a:gd name="connsiteY7" fmla="*/ 670601 h 1631940"/>
              <a:gd name="connsiteX8" fmla="*/ 11167049 w 12192000"/>
              <a:gd name="connsiteY8" fmla="*/ 772907 h 1631940"/>
              <a:gd name="connsiteX9" fmla="*/ 8143445 w 12192000"/>
              <a:gd name="connsiteY9" fmla="*/ 1068813 h 1631940"/>
              <a:gd name="connsiteX10" fmla="*/ 6725597 w 12192000"/>
              <a:gd name="connsiteY10" fmla="*/ 1177520 h 1631940"/>
              <a:gd name="connsiteX11" fmla="*/ 4195946 w 12192000"/>
              <a:gd name="connsiteY11" fmla="*/ 1301592 h 1631940"/>
              <a:gd name="connsiteX12" fmla="*/ 2889133 w 12192000"/>
              <a:gd name="connsiteY12" fmla="*/ 1301705 h 1631940"/>
              <a:gd name="connsiteX13" fmla="*/ 1635233 w 12192000"/>
              <a:gd name="connsiteY13" fmla="*/ 1223802 h 1631940"/>
              <a:gd name="connsiteX14" fmla="*/ 661305 w 12192000"/>
              <a:gd name="connsiteY14" fmla="*/ 1039744 h 1631940"/>
              <a:gd name="connsiteX15" fmla="*/ 156870 w 12192000"/>
              <a:gd name="connsiteY15" fmla="*/ 808764 h 1631940"/>
              <a:gd name="connsiteX16" fmla="*/ 167801 w 12192000"/>
              <a:gd name="connsiteY16" fmla="*/ 647236 h 1631940"/>
              <a:gd name="connsiteX17" fmla="*/ 589058 w 12192000"/>
              <a:gd name="connsiteY17" fmla="*/ 372086 h 1631940"/>
              <a:gd name="connsiteX18" fmla="*/ 981956 w 12192000"/>
              <a:gd name="connsiteY18" fmla="*/ 232016 h 1631940"/>
              <a:gd name="connsiteX19" fmla="*/ 1430018 w 12192000"/>
              <a:gd name="connsiteY19" fmla="*/ 96512 h 1631940"/>
              <a:gd name="connsiteX20" fmla="*/ 1464184 w 12192000"/>
              <a:gd name="connsiteY20" fmla="*/ 86 h 1631940"/>
              <a:gd name="connsiteX21" fmla="*/ 1395765 w 12192000"/>
              <a:gd name="connsiteY21" fmla="*/ 28 h 1631940"/>
            </a:gdLst>
            <a:ahLst/>
            <a:cxnLst/>
            <a:rect l="l" t="t" r="r" b="b"/>
            <a:pathLst>
              <a:path w="12192000" h="1631940">
                <a:moveTo>
                  <a:pt x="1395765" y="28"/>
                </a:moveTo>
                <a:cubicBezTo>
                  <a:pt x="1221471" y="376"/>
                  <a:pt x="952562" y="4008"/>
                  <a:pt x="755258" y="8865"/>
                </a:cubicBezTo>
                <a:cubicBezTo>
                  <a:pt x="642514" y="11640"/>
                  <a:pt x="466031" y="15820"/>
                  <a:pt x="272518" y="20319"/>
                </a:cubicBezTo>
                <a:lnTo>
                  <a:pt x="0" y="26602"/>
                </a:lnTo>
                <a:lnTo>
                  <a:pt x="0" y="1631940"/>
                </a:lnTo>
                <a:lnTo>
                  <a:pt x="12192000" y="1631940"/>
                </a:lnTo>
                <a:lnTo>
                  <a:pt x="12192000" y="1204610"/>
                </a:lnTo>
                <a:cubicBezTo>
                  <a:pt x="12192000" y="910906"/>
                  <a:pt x="12189071" y="670601"/>
                  <a:pt x="12185493" y="670601"/>
                </a:cubicBezTo>
                <a:cubicBezTo>
                  <a:pt x="12132977" y="670601"/>
                  <a:pt x="11586916" y="725455"/>
                  <a:pt x="11167049" y="772907"/>
                </a:cubicBezTo>
                <a:cubicBezTo>
                  <a:pt x="10340990" y="866267"/>
                  <a:pt x="8974765" y="999973"/>
                  <a:pt x="8143445" y="1068813"/>
                </a:cubicBezTo>
                <a:cubicBezTo>
                  <a:pt x="7533160" y="1119350"/>
                  <a:pt x="7093495" y="1153059"/>
                  <a:pt x="6725597" y="1177520"/>
                </a:cubicBezTo>
                <a:cubicBezTo>
                  <a:pt x="5777362" y="1240568"/>
                  <a:pt x="5134455" y="1272101"/>
                  <a:pt x="4195946" y="1301592"/>
                </a:cubicBezTo>
                <a:cubicBezTo>
                  <a:pt x="3513662" y="1323031"/>
                  <a:pt x="3432532" y="1323038"/>
                  <a:pt x="2889133" y="1301705"/>
                </a:cubicBezTo>
                <a:cubicBezTo>
                  <a:pt x="2362060" y="1281012"/>
                  <a:pt x="2195538" y="1270666"/>
                  <a:pt x="1635233" y="1223802"/>
                </a:cubicBezTo>
                <a:cubicBezTo>
                  <a:pt x="1412972" y="1205213"/>
                  <a:pt x="964220" y="1120404"/>
                  <a:pt x="661305" y="1039744"/>
                </a:cubicBezTo>
                <a:cubicBezTo>
                  <a:pt x="388228" y="967028"/>
                  <a:pt x="227845" y="893590"/>
                  <a:pt x="156870" y="808764"/>
                </a:cubicBezTo>
                <a:cubicBezTo>
                  <a:pt x="111308" y="754313"/>
                  <a:pt x="112429" y="737757"/>
                  <a:pt x="167801" y="647236"/>
                </a:cubicBezTo>
                <a:cubicBezTo>
                  <a:pt x="233631" y="539614"/>
                  <a:pt x="373993" y="447935"/>
                  <a:pt x="589058" y="372086"/>
                </a:cubicBezTo>
                <a:cubicBezTo>
                  <a:pt x="694951" y="334740"/>
                  <a:pt x="871754" y="271708"/>
                  <a:pt x="981956" y="232016"/>
                </a:cubicBezTo>
                <a:cubicBezTo>
                  <a:pt x="1092158" y="192324"/>
                  <a:pt x="1293785" y="131347"/>
                  <a:pt x="1430018" y="96512"/>
                </a:cubicBezTo>
                <a:cubicBezTo>
                  <a:pt x="1809480" y="-516"/>
                  <a:pt x="1808731" y="1600"/>
                  <a:pt x="1464184" y="86"/>
                </a:cubicBezTo>
                <a:cubicBezTo>
                  <a:pt x="1443632" y="-5"/>
                  <a:pt x="1420664" y="-22"/>
                  <a:pt x="1395765" y="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5207222"/>
            <a:ext cx="12192000" cy="1650778"/>
          </a:xfrm>
          <a:custGeom>
            <a:avLst/>
            <a:gdLst>
              <a:gd name="connsiteX0" fmla="*/ 0 w 12192000"/>
              <a:gd name="connsiteY0" fmla="*/ 920402 h 1650778"/>
              <a:gd name="connsiteX1" fmla="*/ 0 w 12192000"/>
              <a:gd name="connsiteY1" fmla="*/ 1650778 h 1650778"/>
              <a:gd name="connsiteX2" fmla="*/ 12192000 w 12192000"/>
              <a:gd name="connsiteY2" fmla="*/ 1650778 h 1650778"/>
              <a:gd name="connsiteX3" fmla="*/ 12192000 w 12192000"/>
              <a:gd name="connsiteY3" fmla="*/ 1106589 h 1650778"/>
              <a:gd name="connsiteX4" fmla="*/ 12093776 w 12192000"/>
              <a:gd name="connsiteY4" fmla="*/ 1107534 h 1650778"/>
              <a:gd name="connsiteX5" fmla="*/ 11764937 w 12192000"/>
              <a:gd name="connsiteY5" fmla="*/ 1128266 h 1650778"/>
              <a:gd name="connsiteX6" fmla="*/ 11269544 w 12192000"/>
              <a:gd name="connsiteY6" fmla="*/ 1169162 h 1650778"/>
              <a:gd name="connsiteX7" fmla="*/ 10842481 w 12192000"/>
              <a:gd name="connsiteY7" fmla="*/ 1203470 h 1650778"/>
              <a:gd name="connsiteX8" fmla="*/ 7528475 w 12192000"/>
              <a:gd name="connsiteY8" fmla="*/ 1406287 h 1650778"/>
              <a:gd name="connsiteX9" fmla="*/ 3010150 w 12192000"/>
              <a:gd name="connsiteY9" fmla="*/ 1440527 h 1650778"/>
              <a:gd name="connsiteX10" fmla="*/ 225701 w 12192000"/>
              <a:gd name="connsiteY10" fmla="*/ 1021523 h 1650778"/>
              <a:gd name="connsiteX11" fmla="*/ 28204 w 12192000"/>
              <a:gd name="connsiteY11" fmla="*/ 936809 h 1650778"/>
              <a:gd name="connsiteX12" fmla="*/ 0 w 12192000"/>
              <a:gd name="connsiteY12" fmla="*/ 0 h 1650778"/>
              <a:gd name="connsiteX13" fmla="*/ 0 w 12192000"/>
              <a:gd name="connsiteY13" fmla="*/ 582653 h 1650778"/>
              <a:gd name="connsiteX14" fmla="*/ 50841 w 12192000"/>
              <a:gd name="connsiteY14" fmla="*/ 547944 h 1650778"/>
              <a:gd name="connsiteX15" fmla="*/ 584433 w 12192000"/>
              <a:gd name="connsiteY15" fmla="*/ 307135 h 1650778"/>
              <a:gd name="connsiteX16" fmla="*/ 1694425 w 12192000"/>
              <a:gd name="connsiteY16" fmla="*/ 44827 h 1650778"/>
              <a:gd name="connsiteX17" fmla="*/ 1711506 w 12192000"/>
              <a:gd name="connsiteY17" fmla="*/ 20691 h 1650778"/>
              <a:gd name="connsiteX18" fmla="*/ 16440 w 12192000"/>
              <a:gd name="connsiteY18" fmla="*/ 30 h 1650778"/>
            </a:gdLst>
            <a:ahLst/>
            <a:cxnLst/>
            <a:rect l="l" t="t" r="r" b="b"/>
            <a:pathLst>
              <a:path w="12192000" h="1650778">
                <a:moveTo>
                  <a:pt x="0" y="920402"/>
                </a:moveTo>
                <a:lnTo>
                  <a:pt x="0" y="1650778"/>
                </a:lnTo>
                <a:lnTo>
                  <a:pt x="12192000" y="1650778"/>
                </a:lnTo>
                <a:lnTo>
                  <a:pt x="12192000" y="1106589"/>
                </a:lnTo>
                <a:lnTo>
                  <a:pt x="12093776" y="1107534"/>
                </a:lnTo>
                <a:cubicBezTo>
                  <a:pt x="12039753" y="1108053"/>
                  <a:pt x="11891774" y="1117383"/>
                  <a:pt x="11764937" y="1128266"/>
                </a:cubicBezTo>
                <a:cubicBezTo>
                  <a:pt x="11638100" y="1139150"/>
                  <a:pt x="11415174" y="1157553"/>
                  <a:pt x="11269544" y="1169162"/>
                </a:cubicBezTo>
                <a:cubicBezTo>
                  <a:pt x="11123915" y="1180771"/>
                  <a:pt x="10931737" y="1196210"/>
                  <a:pt x="10842481" y="1203470"/>
                </a:cubicBezTo>
                <a:cubicBezTo>
                  <a:pt x="9997354" y="1272219"/>
                  <a:pt x="8959996" y="1335705"/>
                  <a:pt x="7528475" y="1406287"/>
                </a:cubicBezTo>
                <a:cubicBezTo>
                  <a:pt x="6110896" y="1476182"/>
                  <a:pt x="3997400" y="1492197"/>
                  <a:pt x="3010150" y="1440527"/>
                </a:cubicBezTo>
                <a:cubicBezTo>
                  <a:pt x="1663400" y="1370041"/>
                  <a:pt x="806856" y="1241149"/>
                  <a:pt x="225701" y="1021523"/>
                </a:cubicBezTo>
                <a:cubicBezTo>
                  <a:pt x="145098" y="991063"/>
                  <a:pt x="79797" y="963357"/>
                  <a:pt x="28204" y="936809"/>
                </a:cubicBezTo>
                <a:close/>
                <a:moveTo>
                  <a:pt x="0" y="0"/>
                </a:moveTo>
                <a:lnTo>
                  <a:pt x="0" y="582653"/>
                </a:lnTo>
                <a:lnTo>
                  <a:pt x="50841" y="547944"/>
                </a:lnTo>
                <a:cubicBezTo>
                  <a:pt x="189320" y="461005"/>
                  <a:pt x="394304" y="365916"/>
                  <a:pt x="584433" y="307135"/>
                </a:cubicBezTo>
                <a:cubicBezTo>
                  <a:pt x="872690" y="218016"/>
                  <a:pt x="1499508" y="69889"/>
                  <a:pt x="1694425" y="44827"/>
                </a:cubicBezTo>
                <a:cubicBezTo>
                  <a:pt x="1742712" y="38617"/>
                  <a:pt x="1743581" y="37390"/>
                  <a:pt x="1711506" y="20691"/>
                </a:cubicBezTo>
                <a:cubicBezTo>
                  <a:pt x="1684449" y="6602"/>
                  <a:pt x="1346641" y="2486"/>
                  <a:pt x="16440" y="3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666053" y="5354256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6887" y="2214430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8231" y="343723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787" y="2242459"/>
            <a:ext cx="1872384" cy="21026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FF5A00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233888" y="4489648"/>
            <a:ext cx="4463999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2509157" y="2616909"/>
            <a:ext cx="3875591" cy="17301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团队模式与开发流程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738360" y="287264"/>
            <a:ext cx="1610841" cy="2769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21346" y="363103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621934" y="416055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621934" y="469008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18781" y="36087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822180" y="348818"/>
            <a:ext cx="1281834" cy="1693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t="21087" b="21087"/>
          <a:stretch>
            <a:fillRect/>
          </a:stretch>
        </p:blipFill>
        <p:spPr>
          <a:xfrm flipH="1">
            <a:off x="8668279" y="1498512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82020" y="507803"/>
            <a:ext cx="3375259" cy="617881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alphaModFix amt="100000"/>
          </a:blip>
          <a:srcRect l="425" t="10280" r="16208" b="10280"/>
          <a:stretch>
            <a:fillRect/>
          </a:stretch>
        </p:blipFill>
        <p:spPr>
          <a:xfrm flipH="1">
            <a:off x="9046651" y="2948940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标题 1"/>
          <p:cNvCxnSpPr/>
          <p:nvPr/>
        </p:nvCxnSpPr>
        <p:spPr>
          <a:xfrm>
            <a:off x="-71625" y="1804648"/>
            <a:ext cx="12432665" cy="635"/>
          </a:xfrm>
          <a:prstGeom prst="line">
            <a:avLst/>
          </a:prstGeom>
          <a:noFill/>
          <a:ln w="25400" cap="sq">
            <a:solidFill>
              <a:schemeClr val="bg1">
                <a:lumMod val="85000"/>
              </a:schemeClr>
            </a:solidFill>
            <a:miter/>
          </a:ln>
        </p:spPr>
      </p:cxnSp>
      <p:grpSp>
        <p:nvGrpSpPr>
          <p:cNvPr id="20" name="组合 19"/>
          <p:cNvGrpSpPr/>
          <p:nvPr/>
        </p:nvGrpSpPr>
        <p:grpSpPr>
          <a:xfrm>
            <a:off x="2492375" y="962660"/>
            <a:ext cx="572770" cy="850265"/>
            <a:chOff x="4233" y="2536"/>
            <a:chExt cx="1984" cy="2940"/>
          </a:xfrm>
        </p:grpSpPr>
        <p:sp>
          <p:nvSpPr>
            <p:cNvPr id="5" name="标题 1"/>
            <p:cNvSpPr txBox="1"/>
            <p:nvPr/>
          </p:nvSpPr>
          <p:spPr>
            <a:xfrm>
              <a:off x="5112" y="5250"/>
              <a:ext cx="227" cy="227"/>
            </a:xfrm>
            <a:prstGeom prst="ellipse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233" y="2536"/>
              <a:ext cx="1984" cy="1984"/>
              <a:chOff x="4233" y="2536"/>
              <a:chExt cx="1984" cy="1984"/>
            </a:xfrm>
          </p:grpSpPr>
          <p:sp>
            <p:nvSpPr>
              <p:cNvPr id="4" name="标题 1"/>
              <p:cNvSpPr txBox="1"/>
              <p:nvPr/>
            </p:nvSpPr>
            <p:spPr>
              <a:xfrm rot="8113744">
                <a:off x="4233" y="2536"/>
                <a:ext cx="1984" cy="1984"/>
              </a:xfrm>
              <a:prstGeom prst="teardrop">
                <a:avLst/>
              </a:prstGeom>
              <a:gradFill>
                <a:gsLst>
                  <a:gs pos="0">
                    <a:schemeClr val="accent1">
                      <a:alpha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100000"/>
                    </a:schemeClr>
                  </a:gs>
                </a:gsLst>
                <a:lin ang="5400000" scaled="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标题 1"/>
              <p:cNvSpPr txBox="1"/>
              <p:nvPr/>
            </p:nvSpPr>
            <p:spPr>
              <a:xfrm>
                <a:off x="4744" y="3082"/>
                <a:ext cx="964" cy="892"/>
              </a:xfrm>
              <a:custGeom>
                <a:avLst/>
                <a:gdLst>
                  <a:gd name="connsiteX0" fmla="*/ 2136435 w 5834559"/>
                  <a:gd name="connsiteY0" fmla="*/ 643126 h 5397372"/>
                  <a:gd name="connsiteX1" fmla="*/ 3716657 w 5834559"/>
                  <a:gd name="connsiteY1" fmla="*/ 643126 h 5397372"/>
                  <a:gd name="connsiteX2" fmla="*/ 3716657 w 5834559"/>
                  <a:gd name="connsiteY2" fmla="*/ 1064855 h 5397372"/>
                  <a:gd name="connsiteX3" fmla="*/ 2136435 w 5834559"/>
                  <a:gd name="connsiteY3" fmla="*/ 1064855 h 5397372"/>
                  <a:gd name="connsiteX4" fmla="*/ 693741 w 5834559"/>
                  <a:gd name="connsiteY4" fmla="*/ 643126 h 5397372"/>
                  <a:gd name="connsiteX5" fmla="*/ 1550121 w 5834559"/>
                  <a:gd name="connsiteY5" fmla="*/ 643126 h 5397372"/>
                  <a:gd name="connsiteX6" fmla="*/ 1550121 w 5834559"/>
                  <a:gd name="connsiteY6" fmla="*/ 1064855 h 5397372"/>
                  <a:gd name="connsiteX7" fmla="*/ 693741 w 5834559"/>
                  <a:gd name="connsiteY7" fmla="*/ 1064855 h 5397372"/>
                  <a:gd name="connsiteX8" fmla="*/ 421729 w 5834559"/>
                  <a:gd name="connsiteY8" fmla="*/ 1336867 h 5397372"/>
                  <a:gd name="connsiteX9" fmla="*/ 421729 w 5834559"/>
                  <a:gd name="connsiteY9" fmla="*/ 2079805 h 5397372"/>
                  <a:gd name="connsiteX10" fmla="*/ 5412133 w 5834559"/>
                  <a:gd name="connsiteY10" fmla="*/ 2079805 h 5397372"/>
                  <a:gd name="connsiteX11" fmla="*/ 5412133 w 5834559"/>
                  <a:gd name="connsiteY11" fmla="*/ 1336867 h 5397372"/>
                  <a:gd name="connsiteX12" fmla="*/ 5140113 w 5834559"/>
                  <a:gd name="connsiteY12" fmla="*/ 1064855 h 5397372"/>
                  <a:gd name="connsiteX13" fmla="*/ 4302971 w 5834559"/>
                  <a:gd name="connsiteY13" fmla="*/ 1064855 h 5397372"/>
                  <a:gd name="connsiteX14" fmla="*/ 4302971 w 5834559"/>
                  <a:gd name="connsiteY14" fmla="*/ 643126 h 5397372"/>
                  <a:gd name="connsiteX15" fmla="*/ 5140113 w 5834559"/>
                  <a:gd name="connsiteY15" fmla="*/ 643126 h 5397372"/>
                  <a:gd name="connsiteX16" fmla="*/ 5834559 w 5834559"/>
                  <a:gd name="connsiteY16" fmla="*/ 1336867 h 5397372"/>
                  <a:gd name="connsiteX17" fmla="*/ 5834559 w 5834559"/>
                  <a:gd name="connsiteY17" fmla="*/ 4703631 h 5397372"/>
                  <a:gd name="connsiteX18" fmla="*/ 5140818 w 5834559"/>
                  <a:gd name="connsiteY18" fmla="*/ 5397372 h 5397372"/>
                  <a:gd name="connsiteX19" fmla="*/ 693741 w 5834559"/>
                  <a:gd name="connsiteY19" fmla="*/ 5397372 h 5397372"/>
                  <a:gd name="connsiteX20" fmla="*/ 0 w 5834559"/>
                  <a:gd name="connsiteY20" fmla="*/ 4703631 h 5397372"/>
                  <a:gd name="connsiteX21" fmla="*/ 0 w 5834559"/>
                  <a:gd name="connsiteY21" fmla="*/ 2501529 h 5397372"/>
                  <a:gd name="connsiteX22" fmla="*/ 0 w 5834559"/>
                  <a:gd name="connsiteY22" fmla="*/ 2079805 h 5397372"/>
                  <a:gd name="connsiteX23" fmla="*/ 0 w 5834559"/>
                  <a:gd name="connsiteY23" fmla="*/ 1336867 h 5397372"/>
                  <a:gd name="connsiteX24" fmla="*/ 693741 w 5834559"/>
                  <a:gd name="connsiteY24" fmla="*/ 643126 h 5397372"/>
                  <a:gd name="connsiteX25" fmla="*/ 3997242 w 5834559"/>
                  <a:gd name="connsiteY25" fmla="*/ 0 h 5397372"/>
                  <a:gd name="connsiteX26" fmla="*/ 4208106 w 5834559"/>
                  <a:gd name="connsiteY26" fmla="*/ 210864 h 5397372"/>
                  <a:gd name="connsiteX27" fmla="*/ 4208106 w 5834559"/>
                  <a:gd name="connsiteY27" fmla="*/ 1506961 h 5397372"/>
                  <a:gd name="connsiteX28" fmla="*/ 3997242 w 5834559"/>
                  <a:gd name="connsiteY28" fmla="*/ 1718528 h 5397372"/>
                  <a:gd name="connsiteX29" fmla="*/ 3786378 w 5834559"/>
                  <a:gd name="connsiteY29" fmla="*/ 1507664 h 5397372"/>
                  <a:gd name="connsiteX30" fmla="*/ 3786378 w 5834559"/>
                  <a:gd name="connsiteY30" fmla="*/ 210864 h 5397372"/>
                  <a:gd name="connsiteX31" fmla="*/ 3997242 w 5834559"/>
                  <a:gd name="connsiteY31" fmla="*/ 0 h 5397372"/>
                  <a:gd name="connsiteX32" fmla="*/ 1836609 w 5834559"/>
                  <a:gd name="connsiteY32" fmla="*/ 0 h 5397372"/>
                  <a:gd name="connsiteX33" fmla="*/ 2047469 w 5834559"/>
                  <a:gd name="connsiteY33" fmla="*/ 210864 h 5397372"/>
                  <a:gd name="connsiteX34" fmla="*/ 2047469 w 5834559"/>
                  <a:gd name="connsiteY34" fmla="*/ 1506961 h 5397372"/>
                  <a:gd name="connsiteX35" fmla="*/ 1836609 w 5834559"/>
                  <a:gd name="connsiteY35" fmla="*/ 1718528 h 5397372"/>
                  <a:gd name="connsiteX36" fmla="*/ 1625745 w 5834559"/>
                  <a:gd name="connsiteY36" fmla="*/ 1507664 h 5397372"/>
                  <a:gd name="connsiteX37" fmla="*/ 1625745 w 5834559"/>
                  <a:gd name="connsiteY37" fmla="*/ 210864 h 5397372"/>
                  <a:gd name="connsiteX38" fmla="*/ 1836609 w 5834559"/>
                  <a:gd name="connsiteY38" fmla="*/ 0 h 5397372"/>
                </a:gdLst>
                <a:ahLst/>
                <a:cxnLst/>
                <a:rect l="l" t="t" r="r" b="b"/>
                <a:pathLst>
                  <a:path w="5834559" h="5397372">
                    <a:moveTo>
                      <a:pt x="2136435" y="643126"/>
                    </a:moveTo>
                    <a:lnTo>
                      <a:pt x="3716657" y="643126"/>
                    </a:lnTo>
                    <a:lnTo>
                      <a:pt x="3716657" y="1064855"/>
                    </a:lnTo>
                    <a:lnTo>
                      <a:pt x="2136435" y="1064855"/>
                    </a:lnTo>
                    <a:close/>
                    <a:moveTo>
                      <a:pt x="693741" y="643126"/>
                    </a:moveTo>
                    <a:lnTo>
                      <a:pt x="1550121" y="643126"/>
                    </a:lnTo>
                    <a:lnTo>
                      <a:pt x="1550121" y="1064855"/>
                    </a:lnTo>
                    <a:lnTo>
                      <a:pt x="693741" y="1064855"/>
                    </a:lnTo>
                    <a:cubicBezTo>
                      <a:pt x="543320" y="1064855"/>
                      <a:pt x="421729" y="1187151"/>
                      <a:pt x="421729" y="1336867"/>
                    </a:cubicBezTo>
                    <a:lnTo>
                      <a:pt x="421729" y="2079805"/>
                    </a:lnTo>
                    <a:lnTo>
                      <a:pt x="5412133" y="2079805"/>
                    </a:lnTo>
                    <a:lnTo>
                      <a:pt x="5412133" y="1336867"/>
                    </a:lnTo>
                    <a:cubicBezTo>
                      <a:pt x="5412133" y="1186446"/>
                      <a:pt x="5289830" y="1064855"/>
                      <a:pt x="5140113" y="1064855"/>
                    </a:cubicBezTo>
                    <a:lnTo>
                      <a:pt x="4302971" y="1064855"/>
                    </a:lnTo>
                    <a:lnTo>
                      <a:pt x="4302971" y="643126"/>
                    </a:lnTo>
                    <a:lnTo>
                      <a:pt x="5140113" y="643126"/>
                    </a:lnTo>
                    <a:cubicBezTo>
                      <a:pt x="5523184" y="643126"/>
                      <a:pt x="5833854" y="953797"/>
                      <a:pt x="5834559" y="1336867"/>
                    </a:cubicBezTo>
                    <a:lnTo>
                      <a:pt x="5834559" y="4703631"/>
                    </a:lnTo>
                    <a:cubicBezTo>
                      <a:pt x="5834559" y="5085292"/>
                      <a:pt x="5522479" y="5397372"/>
                      <a:pt x="5140818" y="5397372"/>
                    </a:cubicBezTo>
                    <a:lnTo>
                      <a:pt x="693741" y="5397372"/>
                    </a:lnTo>
                    <a:cubicBezTo>
                      <a:pt x="312080" y="5397372"/>
                      <a:pt x="0" y="5085292"/>
                      <a:pt x="0" y="4703631"/>
                    </a:cubicBezTo>
                    <a:lnTo>
                      <a:pt x="0" y="2501529"/>
                    </a:lnTo>
                    <a:lnTo>
                      <a:pt x="0" y="2079805"/>
                    </a:lnTo>
                    <a:lnTo>
                      <a:pt x="0" y="1336867"/>
                    </a:lnTo>
                    <a:cubicBezTo>
                      <a:pt x="0" y="953797"/>
                      <a:pt x="310671" y="643126"/>
                      <a:pt x="693741" y="643126"/>
                    </a:cubicBezTo>
                    <a:close/>
                    <a:moveTo>
                      <a:pt x="3997242" y="0"/>
                    </a:moveTo>
                    <a:cubicBezTo>
                      <a:pt x="4113920" y="0"/>
                      <a:pt x="4208106" y="94186"/>
                      <a:pt x="4208106" y="210864"/>
                    </a:cubicBezTo>
                    <a:lnTo>
                      <a:pt x="4208106" y="1506961"/>
                    </a:lnTo>
                    <a:cubicBezTo>
                      <a:pt x="4208106" y="1623639"/>
                      <a:pt x="4113920" y="1718528"/>
                      <a:pt x="3997242" y="1718528"/>
                    </a:cubicBezTo>
                    <a:cubicBezTo>
                      <a:pt x="3880564" y="1718528"/>
                      <a:pt x="3786378" y="1624342"/>
                      <a:pt x="3786378" y="1507664"/>
                    </a:cubicBezTo>
                    <a:lnTo>
                      <a:pt x="3786378" y="210864"/>
                    </a:lnTo>
                    <a:cubicBezTo>
                      <a:pt x="3786378" y="94186"/>
                      <a:pt x="3880564" y="0"/>
                      <a:pt x="3997242" y="0"/>
                    </a:cubicBezTo>
                    <a:close/>
                    <a:moveTo>
                      <a:pt x="1836609" y="0"/>
                    </a:moveTo>
                    <a:cubicBezTo>
                      <a:pt x="1953287" y="0"/>
                      <a:pt x="2047469" y="94186"/>
                      <a:pt x="2047469" y="210864"/>
                    </a:cubicBezTo>
                    <a:lnTo>
                      <a:pt x="2047469" y="1506961"/>
                    </a:lnTo>
                    <a:cubicBezTo>
                      <a:pt x="2047469" y="1623639"/>
                      <a:pt x="1953287" y="1718528"/>
                      <a:pt x="1836609" y="1718528"/>
                    </a:cubicBezTo>
                    <a:cubicBezTo>
                      <a:pt x="1719932" y="1718528"/>
                      <a:pt x="1625745" y="1624342"/>
                      <a:pt x="1625745" y="1507664"/>
                    </a:cubicBezTo>
                    <a:lnTo>
                      <a:pt x="1625745" y="210864"/>
                    </a:lnTo>
                    <a:cubicBezTo>
                      <a:pt x="1625745" y="94186"/>
                      <a:pt x="1719932" y="0"/>
                      <a:pt x="1836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</p:grpSp>
      <p:sp>
        <p:nvSpPr>
          <p:cNvPr id="8" name="标题 1"/>
          <p:cNvSpPr txBox="1"/>
          <p:nvPr/>
        </p:nvSpPr>
        <p:spPr>
          <a:xfrm>
            <a:off x="978263" y="3786725"/>
            <a:ext cx="4680000" cy="4693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253095" y="917575"/>
            <a:ext cx="572770" cy="850265"/>
            <a:chOff x="12962" y="2536"/>
            <a:chExt cx="1984" cy="2940"/>
          </a:xfrm>
        </p:grpSpPr>
        <p:sp>
          <p:nvSpPr>
            <p:cNvPr id="10" name="标题 1"/>
            <p:cNvSpPr txBox="1"/>
            <p:nvPr/>
          </p:nvSpPr>
          <p:spPr>
            <a:xfrm>
              <a:off x="13841" y="5250"/>
              <a:ext cx="227" cy="227"/>
            </a:xfrm>
            <a:prstGeom prst="ellipse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2962" y="2536"/>
              <a:ext cx="1984" cy="1984"/>
              <a:chOff x="12962" y="2536"/>
              <a:chExt cx="1984" cy="1984"/>
            </a:xfrm>
          </p:grpSpPr>
          <p:sp>
            <p:nvSpPr>
              <p:cNvPr id="9" name="标题 1"/>
              <p:cNvSpPr txBox="1"/>
              <p:nvPr/>
            </p:nvSpPr>
            <p:spPr>
              <a:xfrm rot="8113744">
                <a:off x="12962" y="2536"/>
                <a:ext cx="1984" cy="1984"/>
              </a:xfrm>
              <a:prstGeom prst="teardrop">
                <a:avLst/>
              </a:prstGeom>
              <a:gradFill>
                <a:gsLst>
                  <a:gs pos="0">
                    <a:schemeClr val="accent1">
                      <a:alpha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100000"/>
                    </a:schemeClr>
                  </a:gs>
                </a:gsLst>
                <a:lin ang="5400000" scaled="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3473" y="3091"/>
                <a:ext cx="964" cy="874"/>
              </a:xfrm>
              <a:custGeom>
                <a:avLst/>
                <a:gdLst>
                  <a:gd name="connsiteX0" fmla="*/ 31770 w 794163"/>
                  <a:gd name="connsiteY0" fmla="*/ 656460 h 720001"/>
                  <a:gd name="connsiteX1" fmla="*/ 762297 w 794163"/>
                  <a:gd name="connsiteY1" fmla="*/ 656460 h 720001"/>
                  <a:gd name="connsiteX2" fmla="*/ 794163 w 794163"/>
                  <a:gd name="connsiteY2" fmla="*/ 688230 h 720001"/>
                  <a:gd name="connsiteX3" fmla="*/ 762392 w 794163"/>
                  <a:gd name="connsiteY3" fmla="*/ 720001 h 720001"/>
                  <a:gd name="connsiteX4" fmla="*/ 31770 w 794163"/>
                  <a:gd name="connsiteY4" fmla="*/ 720001 h 720001"/>
                  <a:gd name="connsiteX5" fmla="*/ 0 w 794163"/>
                  <a:gd name="connsiteY5" fmla="*/ 688230 h 720001"/>
                  <a:gd name="connsiteX6" fmla="*/ 31770 w 794163"/>
                  <a:gd name="connsiteY6" fmla="*/ 656460 h 720001"/>
                  <a:gd name="connsiteX7" fmla="*/ 613493 w 794163"/>
                  <a:gd name="connsiteY7" fmla="*/ 317608 h 720001"/>
                  <a:gd name="connsiteX8" fmla="*/ 710048 w 794163"/>
                  <a:gd name="connsiteY8" fmla="*/ 317608 h 720001"/>
                  <a:gd name="connsiteX9" fmla="*/ 767655 w 794163"/>
                  <a:gd name="connsiteY9" fmla="*/ 375216 h 720001"/>
                  <a:gd name="connsiteX10" fmla="*/ 767655 w 794163"/>
                  <a:gd name="connsiteY10" fmla="*/ 524689 h 720001"/>
                  <a:gd name="connsiteX11" fmla="*/ 710048 w 794163"/>
                  <a:gd name="connsiteY11" fmla="*/ 582297 h 720001"/>
                  <a:gd name="connsiteX12" fmla="*/ 613493 w 794163"/>
                  <a:gd name="connsiteY12" fmla="*/ 582297 h 720001"/>
                  <a:gd name="connsiteX13" fmla="*/ 555885 w 794163"/>
                  <a:gd name="connsiteY13" fmla="*/ 524689 h 720001"/>
                  <a:gd name="connsiteX14" fmla="*/ 555885 w 794163"/>
                  <a:gd name="connsiteY14" fmla="*/ 375216 h 720001"/>
                  <a:gd name="connsiteX15" fmla="*/ 613493 w 794163"/>
                  <a:gd name="connsiteY15" fmla="*/ 317608 h 720001"/>
                  <a:gd name="connsiteX16" fmla="*/ 84019 w 794163"/>
                  <a:gd name="connsiteY16" fmla="*/ 211770 h 720001"/>
                  <a:gd name="connsiteX17" fmla="*/ 180574 w 794163"/>
                  <a:gd name="connsiteY17" fmla="*/ 211770 h 720001"/>
                  <a:gd name="connsiteX18" fmla="*/ 238182 w 794163"/>
                  <a:gd name="connsiteY18" fmla="*/ 269282 h 720001"/>
                  <a:gd name="connsiteX19" fmla="*/ 238182 w 794163"/>
                  <a:gd name="connsiteY19" fmla="*/ 524785 h 720001"/>
                  <a:gd name="connsiteX20" fmla="*/ 180574 w 794163"/>
                  <a:gd name="connsiteY20" fmla="*/ 582393 h 720001"/>
                  <a:gd name="connsiteX21" fmla="*/ 84019 w 794163"/>
                  <a:gd name="connsiteY21" fmla="*/ 582393 h 720001"/>
                  <a:gd name="connsiteX22" fmla="*/ 26411 w 794163"/>
                  <a:gd name="connsiteY22" fmla="*/ 524785 h 720001"/>
                  <a:gd name="connsiteX23" fmla="*/ 26411 w 794163"/>
                  <a:gd name="connsiteY23" fmla="*/ 269378 h 720001"/>
                  <a:gd name="connsiteX24" fmla="*/ 84019 w 794163"/>
                  <a:gd name="connsiteY24" fmla="*/ 211770 h 720001"/>
                  <a:gd name="connsiteX25" fmla="*/ 348708 w 794163"/>
                  <a:gd name="connsiteY25" fmla="*/ 0 h 720001"/>
                  <a:gd name="connsiteX26" fmla="*/ 445359 w 794163"/>
                  <a:gd name="connsiteY26" fmla="*/ 0 h 720001"/>
                  <a:gd name="connsiteX27" fmla="*/ 502871 w 794163"/>
                  <a:gd name="connsiteY27" fmla="*/ 57607 h 720001"/>
                  <a:gd name="connsiteX28" fmla="*/ 502871 w 794163"/>
                  <a:gd name="connsiteY28" fmla="*/ 524785 h 720001"/>
                  <a:gd name="connsiteX29" fmla="*/ 445263 w 794163"/>
                  <a:gd name="connsiteY29" fmla="*/ 582393 h 720001"/>
                  <a:gd name="connsiteX30" fmla="*/ 348708 w 794163"/>
                  <a:gd name="connsiteY30" fmla="*/ 582393 h 720001"/>
                  <a:gd name="connsiteX31" fmla="*/ 291100 w 794163"/>
                  <a:gd name="connsiteY31" fmla="*/ 524785 h 720001"/>
                  <a:gd name="connsiteX32" fmla="*/ 291100 w 794163"/>
                  <a:gd name="connsiteY32" fmla="*/ 57607 h 720001"/>
                  <a:gd name="connsiteX33" fmla="*/ 348708 w 794163"/>
                  <a:gd name="connsiteY33" fmla="*/ 0 h 720001"/>
                </a:gdLst>
                <a:ahLst/>
                <a:cxnLst/>
                <a:rect l="l" t="t" r="r" b="b"/>
                <a:pathLst>
                  <a:path w="794163" h="720001">
                    <a:moveTo>
                      <a:pt x="31770" y="656460"/>
                    </a:moveTo>
                    <a:lnTo>
                      <a:pt x="762297" y="656460"/>
                    </a:lnTo>
                    <a:cubicBezTo>
                      <a:pt x="779904" y="656460"/>
                      <a:pt x="794067" y="670622"/>
                      <a:pt x="794163" y="688230"/>
                    </a:cubicBezTo>
                    <a:cubicBezTo>
                      <a:pt x="794163" y="705742"/>
                      <a:pt x="779904" y="720001"/>
                      <a:pt x="762392" y="720001"/>
                    </a:cubicBezTo>
                    <a:lnTo>
                      <a:pt x="31770" y="720001"/>
                    </a:lnTo>
                    <a:cubicBezTo>
                      <a:pt x="14258" y="720001"/>
                      <a:pt x="0" y="705742"/>
                      <a:pt x="0" y="688230"/>
                    </a:cubicBezTo>
                    <a:cubicBezTo>
                      <a:pt x="0" y="670718"/>
                      <a:pt x="14258" y="656460"/>
                      <a:pt x="31770" y="656460"/>
                    </a:cubicBezTo>
                    <a:close/>
                    <a:moveTo>
                      <a:pt x="613493" y="317608"/>
                    </a:moveTo>
                    <a:lnTo>
                      <a:pt x="710048" y="317608"/>
                    </a:lnTo>
                    <a:cubicBezTo>
                      <a:pt x="741818" y="317608"/>
                      <a:pt x="767655" y="343445"/>
                      <a:pt x="767655" y="375216"/>
                    </a:cubicBezTo>
                    <a:lnTo>
                      <a:pt x="767655" y="524689"/>
                    </a:lnTo>
                    <a:cubicBezTo>
                      <a:pt x="767655" y="556364"/>
                      <a:pt x="741723" y="582297"/>
                      <a:pt x="710048" y="582297"/>
                    </a:cubicBezTo>
                    <a:lnTo>
                      <a:pt x="613493" y="582297"/>
                    </a:lnTo>
                    <a:cubicBezTo>
                      <a:pt x="581818" y="582297"/>
                      <a:pt x="555885" y="556364"/>
                      <a:pt x="555885" y="524689"/>
                    </a:cubicBezTo>
                    <a:lnTo>
                      <a:pt x="555885" y="375216"/>
                    </a:lnTo>
                    <a:cubicBezTo>
                      <a:pt x="555885" y="343349"/>
                      <a:pt x="581722" y="317608"/>
                      <a:pt x="613493" y="317608"/>
                    </a:cubicBezTo>
                    <a:close/>
                    <a:moveTo>
                      <a:pt x="84019" y="211770"/>
                    </a:moveTo>
                    <a:lnTo>
                      <a:pt x="180574" y="211770"/>
                    </a:lnTo>
                    <a:cubicBezTo>
                      <a:pt x="212440" y="211770"/>
                      <a:pt x="238182" y="237512"/>
                      <a:pt x="238182" y="269282"/>
                    </a:cubicBezTo>
                    <a:lnTo>
                      <a:pt x="238182" y="524785"/>
                    </a:lnTo>
                    <a:cubicBezTo>
                      <a:pt x="238182" y="556460"/>
                      <a:pt x="212248" y="582393"/>
                      <a:pt x="180574" y="582393"/>
                    </a:cubicBezTo>
                    <a:lnTo>
                      <a:pt x="84019" y="582393"/>
                    </a:lnTo>
                    <a:cubicBezTo>
                      <a:pt x="52344" y="582393"/>
                      <a:pt x="26411" y="556460"/>
                      <a:pt x="26411" y="524785"/>
                    </a:cubicBezTo>
                    <a:lnTo>
                      <a:pt x="26411" y="269378"/>
                    </a:lnTo>
                    <a:cubicBezTo>
                      <a:pt x="26411" y="237512"/>
                      <a:pt x="52248" y="211770"/>
                      <a:pt x="84019" y="211770"/>
                    </a:cubicBezTo>
                    <a:close/>
                    <a:moveTo>
                      <a:pt x="348708" y="0"/>
                    </a:moveTo>
                    <a:lnTo>
                      <a:pt x="445359" y="0"/>
                    </a:lnTo>
                    <a:cubicBezTo>
                      <a:pt x="477129" y="0"/>
                      <a:pt x="502871" y="25741"/>
                      <a:pt x="502871" y="57607"/>
                    </a:cubicBezTo>
                    <a:lnTo>
                      <a:pt x="502871" y="524785"/>
                    </a:lnTo>
                    <a:cubicBezTo>
                      <a:pt x="502871" y="556460"/>
                      <a:pt x="476937" y="582393"/>
                      <a:pt x="445263" y="582393"/>
                    </a:cubicBezTo>
                    <a:lnTo>
                      <a:pt x="348708" y="582393"/>
                    </a:lnTo>
                    <a:cubicBezTo>
                      <a:pt x="317033" y="582393"/>
                      <a:pt x="291100" y="556460"/>
                      <a:pt x="291100" y="524785"/>
                    </a:cubicBezTo>
                    <a:lnTo>
                      <a:pt x="291100" y="57607"/>
                    </a:lnTo>
                    <a:cubicBezTo>
                      <a:pt x="291100" y="25741"/>
                      <a:pt x="316937" y="0"/>
                      <a:pt x="3487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</p:grpSp>
      <p:sp>
        <p:nvSpPr>
          <p:cNvPr id="14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kumimoji="1" lang="en-US" altLang="zh-CN" sz="32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开发流程</a:t>
            </a:r>
            <a:endParaRPr kumimoji="1" lang="en-US" altLang="zh-CN" sz="3200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57275" y="1955800"/>
            <a:ext cx="344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系统开发流程</a:t>
            </a:r>
            <a:endParaRPr lang="zh-CN" altLang="en-US" b="1"/>
          </a:p>
        </p:txBody>
      </p:sp>
      <p:sp>
        <p:nvSpPr>
          <p:cNvPr id="23" name="文本框 22"/>
          <p:cNvSpPr txBox="1"/>
          <p:nvPr/>
        </p:nvSpPr>
        <p:spPr>
          <a:xfrm>
            <a:off x="6816090" y="2000250"/>
            <a:ext cx="344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用户登录流程</a:t>
            </a:r>
            <a:endParaRPr lang="zh-CN" altLang="en-US" b="1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563370" y="2181860"/>
          <a:ext cx="2432050" cy="4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1" imgW="3060700" imgH="5676900" progId="Visio.Drawing.11">
                  <p:embed/>
                </p:oleObj>
              </mc:Choice>
              <mc:Fallback>
                <p:oleObj name="" r:id="rId1" imgW="3060700" imgH="5676900" progId="Visio.Drawing.11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63370" y="2181860"/>
                        <a:ext cx="2432050" cy="4525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-2147482610"/>
          <p:cNvGraphicFramePr>
            <a:graphicFrameLocks noChangeAspect="1"/>
          </p:cNvGraphicFramePr>
          <p:nvPr/>
        </p:nvGraphicFramePr>
        <p:xfrm>
          <a:off x="6384290" y="2420620"/>
          <a:ext cx="4465955" cy="4158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3" imgW="6057900" imgH="6781800" progId="Visio.Drawing.11">
                  <p:embed/>
                </p:oleObj>
              </mc:Choice>
              <mc:Fallback>
                <p:oleObj name="" r:id="rId3" imgW="6057900" imgH="6781800" progId="Visio.Drawing.11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84290" y="2420620"/>
                        <a:ext cx="4465955" cy="41586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标题 1"/>
          <p:cNvCxnSpPr/>
          <p:nvPr>
            <p:custDataLst>
              <p:tags r:id="rId1"/>
            </p:custDataLst>
          </p:nvPr>
        </p:nvCxnSpPr>
        <p:spPr>
          <a:xfrm>
            <a:off x="-71625" y="1804648"/>
            <a:ext cx="12432665" cy="635"/>
          </a:xfrm>
          <a:prstGeom prst="line">
            <a:avLst/>
          </a:prstGeom>
          <a:noFill/>
          <a:ln w="25400" cap="sq">
            <a:solidFill>
              <a:schemeClr val="bg1">
                <a:lumMod val="85000"/>
              </a:schemeClr>
            </a:solidFill>
            <a:miter/>
          </a:ln>
        </p:spPr>
      </p:cxnSp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2492375" y="962660"/>
            <a:ext cx="572770" cy="850265"/>
            <a:chOff x="4233" y="2536"/>
            <a:chExt cx="1984" cy="2940"/>
          </a:xfrm>
        </p:grpSpPr>
        <p:sp>
          <p:nvSpPr>
            <p:cNvPr id="5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5112" y="5250"/>
              <a:ext cx="227" cy="227"/>
            </a:xfrm>
            <a:prstGeom prst="ellipse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233" y="2536"/>
              <a:ext cx="1984" cy="1984"/>
              <a:chOff x="4233" y="2536"/>
              <a:chExt cx="1984" cy="1984"/>
            </a:xfrm>
          </p:grpSpPr>
          <p:sp>
            <p:nvSpPr>
              <p:cNvPr id="4" name="标题 1"/>
              <p:cNvSpPr txBox="1"/>
              <p:nvPr>
                <p:custDataLst>
                  <p:tags r:id="rId4"/>
                </p:custDataLst>
              </p:nvPr>
            </p:nvSpPr>
            <p:spPr>
              <a:xfrm rot="8113744">
                <a:off x="4233" y="2536"/>
                <a:ext cx="1984" cy="1984"/>
              </a:xfrm>
              <a:prstGeom prst="teardrop">
                <a:avLst/>
              </a:prstGeom>
              <a:gradFill>
                <a:gsLst>
                  <a:gs pos="0">
                    <a:schemeClr val="accent1">
                      <a:alpha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100000"/>
                    </a:schemeClr>
                  </a:gs>
                </a:gsLst>
                <a:lin ang="5400000" scaled="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标题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744" y="3082"/>
                <a:ext cx="964" cy="892"/>
              </a:xfrm>
              <a:custGeom>
                <a:avLst/>
                <a:gdLst>
                  <a:gd name="connsiteX0" fmla="*/ 2136435 w 5834559"/>
                  <a:gd name="connsiteY0" fmla="*/ 643126 h 5397372"/>
                  <a:gd name="connsiteX1" fmla="*/ 3716657 w 5834559"/>
                  <a:gd name="connsiteY1" fmla="*/ 643126 h 5397372"/>
                  <a:gd name="connsiteX2" fmla="*/ 3716657 w 5834559"/>
                  <a:gd name="connsiteY2" fmla="*/ 1064855 h 5397372"/>
                  <a:gd name="connsiteX3" fmla="*/ 2136435 w 5834559"/>
                  <a:gd name="connsiteY3" fmla="*/ 1064855 h 5397372"/>
                  <a:gd name="connsiteX4" fmla="*/ 693741 w 5834559"/>
                  <a:gd name="connsiteY4" fmla="*/ 643126 h 5397372"/>
                  <a:gd name="connsiteX5" fmla="*/ 1550121 w 5834559"/>
                  <a:gd name="connsiteY5" fmla="*/ 643126 h 5397372"/>
                  <a:gd name="connsiteX6" fmla="*/ 1550121 w 5834559"/>
                  <a:gd name="connsiteY6" fmla="*/ 1064855 h 5397372"/>
                  <a:gd name="connsiteX7" fmla="*/ 693741 w 5834559"/>
                  <a:gd name="connsiteY7" fmla="*/ 1064855 h 5397372"/>
                  <a:gd name="connsiteX8" fmla="*/ 421729 w 5834559"/>
                  <a:gd name="connsiteY8" fmla="*/ 1336867 h 5397372"/>
                  <a:gd name="connsiteX9" fmla="*/ 421729 w 5834559"/>
                  <a:gd name="connsiteY9" fmla="*/ 2079805 h 5397372"/>
                  <a:gd name="connsiteX10" fmla="*/ 5412133 w 5834559"/>
                  <a:gd name="connsiteY10" fmla="*/ 2079805 h 5397372"/>
                  <a:gd name="connsiteX11" fmla="*/ 5412133 w 5834559"/>
                  <a:gd name="connsiteY11" fmla="*/ 1336867 h 5397372"/>
                  <a:gd name="connsiteX12" fmla="*/ 5140113 w 5834559"/>
                  <a:gd name="connsiteY12" fmla="*/ 1064855 h 5397372"/>
                  <a:gd name="connsiteX13" fmla="*/ 4302971 w 5834559"/>
                  <a:gd name="connsiteY13" fmla="*/ 1064855 h 5397372"/>
                  <a:gd name="connsiteX14" fmla="*/ 4302971 w 5834559"/>
                  <a:gd name="connsiteY14" fmla="*/ 643126 h 5397372"/>
                  <a:gd name="connsiteX15" fmla="*/ 5140113 w 5834559"/>
                  <a:gd name="connsiteY15" fmla="*/ 643126 h 5397372"/>
                  <a:gd name="connsiteX16" fmla="*/ 5834559 w 5834559"/>
                  <a:gd name="connsiteY16" fmla="*/ 1336867 h 5397372"/>
                  <a:gd name="connsiteX17" fmla="*/ 5834559 w 5834559"/>
                  <a:gd name="connsiteY17" fmla="*/ 4703631 h 5397372"/>
                  <a:gd name="connsiteX18" fmla="*/ 5140818 w 5834559"/>
                  <a:gd name="connsiteY18" fmla="*/ 5397372 h 5397372"/>
                  <a:gd name="connsiteX19" fmla="*/ 693741 w 5834559"/>
                  <a:gd name="connsiteY19" fmla="*/ 5397372 h 5397372"/>
                  <a:gd name="connsiteX20" fmla="*/ 0 w 5834559"/>
                  <a:gd name="connsiteY20" fmla="*/ 4703631 h 5397372"/>
                  <a:gd name="connsiteX21" fmla="*/ 0 w 5834559"/>
                  <a:gd name="connsiteY21" fmla="*/ 2501529 h 5397372"/>
                  <a:gd name="connsiteX22" fmla="*/ 0 w 5834559"/>
                  <a:gd name="connsiteY22" fmla="*/ 2079805 h 5397372"/>
                  <a:gd name="connsiteX23" fmla="*/ 0 w 5834559"/>
                  <a:gd name="connsiteY23" fmla="*/ 1336867 h 5397372"/>
                  <a:gd name="connsiteX24" fmla="*/ 693741 w 5834559"/>
                  <a:gd name="connsiteY24" fmla="*/ 643126 h 5397372"/>
                  <a:gd name="connsiteX25" fmla="*/ 3997242 w 5834559"/>
                  <a:gd name="connsiteY25" fmla="*/ 0 h 5397372"/>
                  <a:gd name="connsiteX26" fmla="*/ 4208106 w 5834559"/>
                  <a:gd name="connsiteY26" fmla="*/ 210864 h 5397372"/>
                  <a:gd name="connsiteX27" fmla="*/ 4208106 w 5834559"/>
                  <a:gd name="connsiteY27" fmla="*/ 1506961 h 5397372"/>
                  <a:gd name="connsiteX28" fmla="*/ 3997242 w 5834559"/>
                  <a:gd name="connsiteY28" fmla="*/ 1718528 h 5397372"/>
                  <a:gd name="connsiteX29" fmla="*/ 3786378 w 5834559"/>
                  <a:gd name="connsiteY29" fmla="*/ 1507664 h 5397372"/>
                  <a:gd name="connsiteX30" fmla="*/ 3786378 w 5834559"/>
                  <a:gd name="connsiteY30" fmla="*/ 210864 h 5397372"/>
                  <a:gd name="connsiteX31" fmla="*/ 3997242 w 5834559"/>
                  <a:gd name="connsiteY31" fmla="*/ 0 h 5397372"/>
                  <a:gd name="connsiteX32" fmla="*/ 1836609 w 5834559"/>
                  <a:gd name="connsiteY32" fmla="*/ 0 h 5397372"/>
                  <a:gd name="connsiteX33" fmla="*/ 2047469 w 5834559"/>
                  <a:gd name="connsiteY33" fmla="*/ 210864 h 5397372"/>
                  <a:gd name="connsiteX34" fmla="*/ 2047469 w 5834559"/>
                  <a:gd name="connsiteY34" fmla="*/ 1506961 h 5397372"/>
                  <a:gd name="connsiteX35" fmla="*/ 1836609 w 5834559"/>
                  <a:gd name="connsiteY35" fmla="*/ 1718528 h 5397372"/>
                  <a:gd name="connsiteX36" fmla="*/ 1625745 w 5834559"/>
                  <a:gd name="connsiteY36" fmla="*/ 1507664 h 5397372"/>
                  <a:gd name="connsiteX37" fmla="*/ 1625745 w 5834559"/>
                  <a:gd name="connsiteY37" fmla="*/ 210864 h 5397372"/>
                  <a:gd name="connsiteX38" fmla="*/ 1836609 w 5834559"/>
                  <a:gd name="connsiteY38" fmla="*/ 0 h 5397372"/>
                </a:gdLst>
                <a:ahLst/>
                <a:cxnLst/>
                <a:rect l="l" t="t" r="r" b="b"/>
                <a:pathLst>
                  <a:path w="5834559" h="5397372">
                    <a:moveTo>
                      <a:pt x="2136435" y="643126"/>
                    </a:moveTo>
                    <a:lnTo>
                      <a:pt x="3716657" y="643126"/>
                    </a:lnTo>
                    <a:lnTo>
                      <a:pt x="3716657" y="1064855"/>
                    </a:lnTo>
                    <a:lnTo>
                      <a:pt x="2136435" y="1064855"/>
                    </a:lnTo>
                    <a:close/>
                    <a:moveTo>
                      <a:pt x="693741" y="643126"/>
                    </a:moveTo>
                    <a:lnTo>
                      <a:pt x="1550121" y="643126"/>
                    </a:lnTo>
                    <a:lnTo>
                      <a:pt x="1550121" y="1064855"/>
                    </a:lnTo>
                    <a:lnTo>
                      <a:pt x="693741" y="1064855"/>
                    </a:lnTo>
                    <a:cubicBezTo>
                      <a:pt x="543320" y="1064855"/>
                      <a:pt x="421729" y="1187151"/>
                      <a:pt x="421729" y="1336867"/>
                    </a:cubicBezTo>
                    <a:lnTo>
                      <a:pt x="421729" y="2079805"/>
                    </a:lnTo>
                    <a:lnTo>
                      <a:pt x="5412133" y="2079805"/>
                    </a:lnTo>
                    <a:lnTo>
                      <a:pt x="5412133" y="1336867"/>
                    </a:lnTo>
                    <a:cubicBezTo>
                      <a:pt x="5412133" y="1186446"/>
                      <a:pt x="5289830" y="1064855"/>
                      <a:pt x="5140113" y="1064855"/>
                    </a:cubicBezTo>
                    <a:lnTo>
                      <a:pt x="4302971" y="1064855"/>
                    </a:lnTo>
                    <a:lnTo>
                      <a:pt x="4302971" y="643126"/>
                    </a:lnTo>
                    <a:lnTo>
                      <a:pt x="5140113" y="643126"/>
                    </a:lnTo>
                    <a:cubicBezTo>
                      <a:pt x="5523184" y="643126"/>
                      <a:pt x="5833854" y="953797"/>
                      <a:pt x="5834559" y="1336867"/>
                    </a:cubicBezTo>
                    <a:lnTo>
                      <a:pt x="5834559" y="4703631"/>
                    </a:lnTo>
                    <a:cubicBezTo>
                      <a:pt x="5834559" y="5085292"/>
                      <a:pt x="5522479" y="5397372"/>
                      <a:pt x="5140818" y="5397372"/>
                    </a:cubicBezTo>
                    <a:lnTo>
                      <a:pt x="693741" y="5397372"/>
                    </a:lnTo>
                    <a:cubicBezTo>
                      <a:pt x="312080" y="5397372"/>
                      <a:pt x="0" y="5085292"/>
                      <a:pt x="0" y="4703631"/>
                    </a:cubicBezTo>
                    <a:lnTo>
                      <a:pt x="0" y="2501529"/>
                    </a:lnTo>
                    <a:lnTo>
                      <a:pt x="0" y="2079805"/>
                    </a:lnTo>
                    <a:lnTo>
                      <a:pt x="0" y="1336867"/>
                    </a:lnTo>
                    <a:cubicBezTo>
                      <a:pt x="0" y="953797"/>
                      <a:pt x="310671" y="643126"/>
                      <a:pt x="693741" y="643126"/>
                    </a:cubicBezTo>
                    <a:close/>
                    <a:moveTo>
                      <a:pt x="3997242" y="0"/>
                    </a:moveTo>
                    <a:cubicBezTo>
                      <a:pt x="4113920" y="0"/>
                      <a:pt x="4208106" y="94186"/>
                      <a:pt x="4208106" y="210864"/>
                    </a:cubicBezTo>
                    <a:lnTo>
                      <a:pt x="4208106" y="1506961"/>
                    </a:lnTo>
                    <a:cubicBezTo>
                      <a:pt x="4208106" y="1623639"/>
                      <a:pt x="4113920" y="1718528"/>
                      <a:pt x="3997242" y="1718528"/>
                    </a:cubicBezTo>
                    <a:cubicBezTo>
                      <a:pt x="3880564" y="1718528"/>
                      <a:pt x="3786378" y="1624342"/>
                      <a:pt x="3786378" y="1507664"/>
                    </a:cubicBezTo>
                    <a:lnTo>
                      <a:pt x="3786378" y="210864"/>
                    </a:lnTo>
                    <a:cubicBezTo>
                      <a:pt x="3786378" y="94186"/>
                      <a:pt x="3880564" y="0"/>
                      <a:pt x="3997242" y="0"/>
                    </a:cubicBezTo>
                    <a:close/>
                    <a:moveTo>
                      <a:pt x="1836609" y="0"/>
                    </a:moveTo>
                    <a:cubicBezTo>
                      <a:pt x="1953287" y="0"/>
                      <a:pt x="2047469" y="94186"/>
                      <a:pt x="2047469" y="210864"/>
                    </a:cubicBezTo>
                    <a:lnTo>
                      <a:pt x="2047469" y="1506961"/>
                    </a:lnTo>
                    <a:cubicBezTo>
                      <a:pt x="2047469" y="1623639"/>
                      <a:pt x="1953287" y="1718528"/>
                      <a:pt x="1836609" y="1718528"/>
                    </a:cubicBezTo>
                    <a:cubicBezTo>
                      <a:pt x="1719932" y="1718528"/>
                      <a:pt x="1625745" y="1624342"/>
                      <a:pt x="1625745" y="1507664"/>
                    </a:cubicBezTo>
                    <a:lnTo>
                      <a:pt x="1625745" y="210864"/>
                    </a:lnTo>
                    <a:cubicBezTo>
                      <a:pt x="1625745" y="94186"/>
                      <a:pt x="1719932" y="0"/>
                      <a:pt x="1836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</p:grpSp>
      <p:sp>
        <p:nvSpPr>
          <p:cNvPr id="8" name="标题 1"/>
          <p:cNvSpPr txBox="1"/>
          <p:nvPr/>
        </p:nvSpPr>
        <p:spPr>
          <a:xfrm>
            <a:off x="978263" y="3786725"/>
            <a:ext cx="4680000" cy="4693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/>
          <p:cNvGrpSpPr/>
          <p:nvPr>
            <p:custDataLst>
              <p:tags r:id="rId6"/>
            </p:custDataLst>
          </p:nvPr>
        </p:nvGrpSpPr>
        <p:grpSpPr>
          <a:xfrm>
            <a:off x="8253095" y="917575"/>
            <a:ext cx="572770" cy="850265"/>
            <a:chOff x="12962" y="2536"/>
            <a:chExt cx="1984" cy="2940"/>
          </a:xfrm>
        </p:grpSpPr>
        <p:sp>
          <p:nvSpPr>
            <p:cNvPr id="10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3841" y="5250"/>
              <a:ext cx="227" cy="227"/>
            </a:xfrm>
            <a:prstGeom prst="ellipse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2962" y="2536"/>
              <a:ext cx="1984" cy="1984"/>
              <a:chOff x="12962" y="2536"/>
              <a:chExt cx="1984" cy="1984"/>
            </a:xfrm>
          </p:grpSpPr>
          <p:sp>
            <p:nvSpPr>
              <p:cNvPr id="9" name="标题 1"/>
              <p:cNvSpPr txBox="1"/>
              <p:nvPr>
                <p:custDataLst>
                  <p:tags r:id="rId8"/>
                </p:custDataLst>
              </p:nvPr>
            </p:nvSpPr>
            <p:spPr>
              <a:xfrm rot="8113744">
                <a:off x="12962" y="2536"/>
                <a:ext cx="1984" cy="1984"/>
              </a:xfrm>
              <a:prstGeom prst="teardrop">
                <a:avLst/>
              </a:prstGeom>
              <a:gradFill>
                <a:gsLst>
                  <a:gs pos="0">
                    <a:schemeClr val="accent1">
                      <a:alpha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100000"/>
                    </a:schemeClr>
                  </a:gs>
                </a:gsLst>
                <a:lin ang="5400000" scaled="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3473" y="3091"/>
                <a:ext cx="964" cy="874"/>
              </a:xfrm>
              <a:custGeom>
                <a:avLst/>
                <a:gdLst>
                  <a:gd name="connsiteX0" fmla="*/ 31770 w 794163"/>
                  <a:gd name="connsiteY0" fmla="*/ 656460 h 720001"/>
                  <a:gd name="connsiteX1" fmla="*/ 762297 w 794163"/>
                  <a:gd name="connsiteY1" fmla="*/ 656460 h 720001"/>
                  <a:gd name="connsiteX2" fmla="*/ 794163 w 794163"/>
                  <a:gd name="connsiteY2" fmla="*/ 688230 h 720001"/>
                  <a:gd name="connsiteX3" fmla="*/ 762392 w 794163"/>
                  <a:gd name="connsiteY3" fmla="*/ 720001 h 720001"/>
                  <a:gd name="connsiteX4" fmla="*/ 31770 w 794163"/>
                  <a:gd name="connsiteY4" fmla="*/ 720001 h 720001"/>
                  <a:gd name="connsiteX5" fmla="*/ 0 w 794163"/>
                  <a:gd name="connsiteY5" fmla="*/ 688230 h 720001"/>
                  <a:gd name="connsiteX6" fmla="*/ 31770 w 794163"/>
                  <a:gd name="connsiteY6" fmla="*/ 656460 h 720001"/>
                  <a:gd name="connsiteX7" fmla="*/ 613493 w 794163"/>
                  <a:gd name="connsiteY7" fmla="*/ 317608 h 720001"/>
                  <a:gd name="connsiteX8" fmla="*/ 710048 w 794163"/>
                  <a:gd name="connsiteY8" fmla="*/ 317608 h 720001"/>
                  <a:gd name="connsiteX9" fmla="*/ 767655 w 794163"/>
                  <a:gd name="connsiteY9" fmla="*/ 375216 h 720001"/>
                  <a:gd name="connsiteX10" fmla="*/ 767655 w 794163"/>
                  <a:gd name="connsiteY10" fmla="*/ 524689 h 720001"/>
                  <a:gd name="connsiteX11" fmla="*/ 710048 w 794163"/>
                  <a:gd name="connsiteY11" fmla="*/ 582297 h 720001"/>
                  <a:gd name="connsiteX12" fmla="*/ 613493 w 794163"/>
                  <a:gd name="connsiteY12" fmla="*/ 582297 h 720001"/>
                  <a:gd name="connsiteX13" fmla="*/ 555885 w 794163"/>
                  <a:gd name="connsiteY13" fmla="*/ 524689 h 720001"/>
                  <a:gd name="connsiteX14" fmla="*/ 555885 w 794163"/>
                  <a:gd name="connsiteY14" fmla="*/ 375216 h 720001"/>
                  <a:gd name="connsiteX15" fmla="*/ 613493 w 794163"/>
                  <a:gd name="connsiteY15" fmla="*/ 317608 h 720001"/>
                  <a:gd name="connsiteX16" fmla="*/ 84019 w 794163"/>
                  <a:gd name="connsiteY16" fmla="*/ 211770 h 720001"/>
                  <a:gd name="connsiteX17" fmla="*/ 180574 w 794163"/>
                  <a:gd name="connsiteY17" fmla="*/ 211770 h 720001"/>
                  <a:gd name="connsiteX18" fmla="*/ 238182 w 794163"/>
                  <a:gd name="connsiteY18" fmla="*/ 269282 h 720001"/>
                  <a:gd name="connsiteX19" fmla="*/ 238182 w 794163"/>
                  <a:gd name="connsiteY19" fmla="*/ 524785 h 720001"/>
                  <a:gd name="connsiteX20" fmla="*/ 180574 w 794163"/>
                  <a:gd name="connsiteY20" fmla="*/ 582393 h 720001"/>
                  <a:gd name="connsiteX21" fmla="*/ 84019 w 794163"/>
                  <a:gd name="connsiteY21" fmla="*/ 582393 h 720001"/>
                  <a:gd name="connsiteX22" fmla="*/ 26411 w 794163"/>
                  <a:gd name="connsiteY22" fmla="*/ 524785 h 720001"/>
                  <a:gd name="connsiteX23" fmla="*/ 26411 w 794163"/>
                  <a:gd name="connsiteY23" fmla="*/ 269378 h 720001"/>
                  <a:gd name="connsiteX24" fmla="*/ 84019 w 794163"/>
                  <a:gd name="connsiteY24" fmla="*/ 211770 h 720001"/>
                  <a:gd name="connsiteX25" fmla="*/ 348708 w 794163"/>
                  <a:gd name="connsiteY25" fmla="*/ 0 h 720001"/>
                  <a:gd name="connsiteX26" fmla="*/ 445359 w 794163"/>
                  <a:gd name="connsiteY26" fmla="*/ 0 h 720001"/>
                  <a:gd name="connsiteX27" fmla="*/ 502871 w 794163"/>
                  <a:gd name="connsiteY27" fmla="*/ 57607 h 720001"/>
                  <a:gd name="connsiteX28" fmla="*/ 502871 w 794163"/>
                  <a:gd name="connsiteY28" fmla="*/ 524785 h 720001"/>
                  <a:gd name="connsiteX29" fmla="*/ 445263 w 794163"/>
                  <a:gd name="connsiteY29" fmla="*/ 582393 h 720001"/>
                  <a:gd name="connsiteX30" fmla="*/ 348708 w 794163"/>
                  <a:gd name="connsiteY30" fmla="*/ 582393 h 720001"/>
                  <a:gd name="connsiteX31" fmla="*/ 291100 w 794163"/>
                  <a:gd name="connsiteY31" fmla="*/ 524785 h 720001"/>
                  <a:gd name="connsiteX32" fmla="*/ 291100 w 794163"/>
                  <a:gd name="connsiteY32" fmla="*/ 57607 h 720001"/>
                  <a:gd name="connsiteX33" fmla="*/ 348708 w 794163"/>
                  <a:gd name="connsiteY33" fmla="*/ 0 h 720001"/>
                </a:gdLst>
                <a:ahLst/>
                <a:cxnLst/>
                <a:rect l="l" t="t" r="r" b="b"/>
                <a:pathLst>
                  <a:path w="794163" h="720001">
                    <a:moveTo>
                      <a:pt x="31770" y="656460"/>
                    </a:moveTo>
                    <a:lnTo>
                      <a:pt x="762297" y="656460"/>
                    </a:lnTo>
                    <a:cubicBezTo>
                      <a:pt x="779904" y="656460"/>
                      <a:pt x="794067" y="670622"/>
                      <a:pt x="794163" y="688230"/>
                    </a:cubicBezTo>
                    <a:cubicBezTo>
                      <a:pt x="794163" y="705742"/>
                      <a:pt x="779904" y="720001"/>
                      <a:pt x="762392" y="720001"/>
                    </a:cubicBezTo>
                    <a:lnTo>
                      <a:pt x="31770" y="720001"/>
                    </a:lnTo>
                    <a:cubicBezTo>
                      <a:pt x="14258" y="720001"/>
                      <a:pt x="0" y="705742"/>
                      <a:pt x="0" y="688230"/>
                    </a:cubicBezTo>
                    <a:cubicBezTo>
                      <a:pt x="0" y="670718"/>
                      <a:pt x="14258" y="656460"/>
                      <a:pt x="31770" y="656460"/>
                    </a:cubicBezTo>
                    <a:close/>
                    <a:moveTo>
                      <a:pt x="613493" y="317608"/>
                    </a:moveTo>
                    <a:lnTo>
                      <a:pt x="710048" y="317608"/>
                    </a:lnTo>
                    <a:cubicBezTo>
                      <a:pt x="741818" y="317608"/>
                      <a:pt x="767655" y="343445"/>
                      <a:pt x="767655" y="375216"/>
                    </a:cubicBezTo>
                    <a:lnTo>
                      <a:pt x="767655" y="524689"/>
                    </a:lnTo>
                    <a:cubicBezTo>
                      <a:pt x="767655" y="556364"/>
                      <a:pt x="741723" y="582297"/>
                      <a:pt x="710048" y="582297"/>
                    </a:cubicBezTo>
                    <a:lnTo>
                      <a:pt x="613493" y="582297"/>
                    </a:lnTo>
                    <a:cubicBezTo>
                      <a:pt x="581818" y="582297"/>
                      <a:pt x="555885" y="556364"/>
                      <a:pt x="555885" y="524689"/>
                    </a:cubicBezTo>
                    <a:lnTo>
                      <a:pt x="555885" y="375216"/>
                    </a:lnTo>
                    <a:cubicBezTo>
                      <a:pt x="555885" y="343349"/>
                      <a:pt x="581722" y="317608"/>
                      <a:pt x="613493" y="317608"/>
                    </a:cubicBezTo>
                    <a:close/>
                    <a:moveTo>
                      <a:pt x="84019" y="211770"/>
                    </a:moveTo>
                    <a:lnTo>
                      <a:pt x="180574" y="211770"/>
                    </a:lnTo>
                    <a:cubicBezTo>
                      <a:pt x="212440" y="211770"/>
                      <a:pt x="238182" y="237512"/>
                      <a:pt x="238182" y="269282"/>
                    </a:cubicBezTo>
                    <a:lnTo>
                      <a:pt x="238182" y="524785"/>
                    </a:lnTo>
                    <a:cubicBezTo>
                      <a:pt x="238182" y="556460"/>
                      <a:pt x="212248" y="582393"/>
                      <a:pt x="180574" y="582393"/>
                    </a:cubicBezTo>
                    <a:lnTo>
                      <a:pt x="84019" y="582393"/>
                    </a:lnTo>
                    <a:cubicBezTo>
                      <a:pt x="52344" y="582393"/>
                      <a:pt x="26411" y="556460"/>
                      <a:pt x="26411" y="524785"/>
                    </a:cubicBezTo>
                    <a:lnTo>
                      <a:pt x="26411" y="269378"/>
                    </a:lnTo>
                    <a:cubicBezTo>
                      <a:pt x="26411" y="237512"/>
                      <a:pt x="52248" y="211770"/>
                      <a:pt x="84019" y="211770"/>
                    </a:cubicBezTo>
                    <a:close/>
                    <a:moveTo>
                      <a:pt x="348708" y="0"/>
                    </a:moveTo>
                    <a:lnTo>
                      <a:pt x="445359" y="0"/>
                    </a:lnTo>
                    <a:cubicBezTo>
                      <a:pt x="477129" y="0"/>
                      <a:pt x="502871" y="25741"/>
                      <a:pt x="502871" y="57607"/>
                    </a:cubicBezTo>
                    <a:lnTo>
                      <a:pt x="502871" y="524785"/>
                    </a:lnTo>
                    <a:cubicBezTo>
                      <a:pt x="502871" y="556460"/>
                      <a:pt x="476937" y="582393"/>
                      <a:pt x="445263" y="582393"/>
                    </a:cubicBezTo>
                    <a:lnTo>
                      <a:pt x="348708" y="582393"/>
                    </a:lnTo>
                    <a:cubicBezTo>
                      <a:pt x="317033" y="582393"/>
                      <a:pt x="291100" y="556460"/>
                      <a:pt x="291100" y="524785"/>
                    </a:cubicBezTo>
                    <a:lnTo>
                      <a:pt x="291100" y="57607"/>
                    </a:lnTo>
                    <a:cubicBezTo>
                      <a:pt x="291100" y="25741"/>
                      <a:pt x="316937" y="0"/>
                      <a:pt x="3487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</p:grpSp>
      <p:sp>
        <p:nvSpPr>
          <p:cNvPr id="14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1057275" y="1955800"/>
            <a:ext cx="344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系统操作流程</a:t>
            </a:r>
            <a:endParaRPr lang="zh-CN" altLang="en-US" b="1"/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6816090" y="2000250"/>
            <a:ext cx="344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添加信息流程</a:t>
            </a:r>
            <a:endParaRPr lang="zh-CN" altLang="en-US" b="1"/>
          </a:p>
        </p:txBody>
      </p:sp>
      <p:graphicFrame>
        <p:nvGraphicFramePr>
          <p:cNvPr id="2" name="对象 -2147482609"/>
          <p:cNvGraphicFramePr>
            <a:graphicFrameLocks noChangeAspect="1"/>
          </p:cNvGraphicFramePr>
          <p:nvPr/>
        </p:nvGraphicFramePr>
        <p:xfrm>
          <a:off x="695325" y="2263140"/>
          <a:ext cx="4244340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2" imgW="4902200" imgH="5143500" progId="Visio.Drawing.11">
                  <p:embed/>
                </p:oleObj>
              </mc:Choice>
              <mc:Fallback>
                <p:oleObj name="" r:id="rId12" imgW="4902200" imgH="51435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5325" y="2263140"/>
                        <a:ext cx="4244340" cy="4452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21"/>
          <p:cNvGraphicFramePr>
            <a:graphicFrameLocks noChangeAspect="1"/>
          </p:cNvGraphicFramePr>
          <p:nvPr/>
        </p:nvGraphicFramePr>
        <p:xfrm>
          <a:off x="6672580" y="2563495"/>
          <a:ext cx="4022725" cy="371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4" imgW="3619500" imgH="3340100" progId="Visio.Drawing.11">
                  <p:embed/>
                </p:oleObj>
              </mc:Choice>
              <mc:Fallback>
                <p:oleObj name="" r:id="rId14" imgW="3619500" imgH="3340100" progId="Visio.Drawing.11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72580" y="2563495"/>
                        <a:ext cx="4022725" cy="3714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r>
              <a:rPr kumimoji="1" lang="en-US" altLang="zh-CN" sz="32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开发流程</a:t>
            </a:r>
            <a:endParaRPr kumimoji="1" lang="en-US" altLang="zh-CN" sz="3200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标题 1"/>
          <p:cNvCxnSpPr/>
          <p:nvPr>
            <p:custDataLst>
              <p:tags r:id="rId1"/>
            </p:custDataLst>
          </p:nvPr>
        </p:nvCxnSpPr>
        <p:spPr>
          <a:xfrm>
            <a:off x="-71625" y="1804648"/>
            <a:ext cx="12432665" cy="635"/>
          </a:xfrm>
          <a:prstGeom prst="line">
            <a:avLst/>
          </a:prstGeom>
          <a:noFill/>
          <a:ln w="25400" cap="sq">
            <a:solidFill>
              <a:schemeClr val="bg1">
                <a:lumMod val="85000"/>
              </a:schemeClr>
            </a:solidFill>
            <a:miter/>
          </a:ln>
        </p:spPr>
      </p:cxnSp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2492375" y="962660"/>
            <a:ext cx="572770" cy="850265"/>
            <a:chOff x="4233" y="2536"/>
            <a:chExt cx="1984" cy="2940"/>
          </a:xfrm>
        </p:grpSpPr>
        <p:sp>
          <p:nvSpPr>
            <p:cNvPr id="5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5112" y="5250"/>
              <a:ext cx="227" cy="227"/>
            </a:xfrm>
            <a:prstGeom prst="ellipse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233" y="2536"/>
              <a:ext cx="1984" cy="1984"/>
              <a:chOff x="4233" y="2536"/>
              <a:chExt cx="1984" cy="1984"/>
            </a:xfrm>
          </p:grpSpPr>
          <p:sp>
            <p:nvSpPr>
              <p:cNvPr id="4" name="标题 1"/>
              <p:cNvSpPr txBox="1"/>
              <p:nvPr>
                <p:custDataLst>
                  <p:tags r:id="rId4"/>
                </p:custDataLst>
              </p:nvPr>
            </p:nvSpPr>
            <p:spPr>
              <a:xfrm rot="8113744">
                <a:off x="4233" y="2536"/>
                <a:ext cx="1984" cy="1984"/>
              </a:xfrm>
              <a:prstGeom prst="teardrop">
                <a:avLst/>
              </a:prstGeom>
              <a:gradFill>
                <a:gsLst>
                  <a:gs pos="0">
                    <a:schemeClr val="accent1">
                      <a:alpha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100000"/>
                    </a:schemeClr>
                  </a:gs>
                </a:gsLst>
                <a:lin ang="5400000" scaled="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标题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744" y="3082"/>
                <a:ext cx="964" cy="892"/>
              </a:xfrm>
              <a:custGeom>
                <a:avLst/>
                <a:gdLst>
                  <a:gd name="connsiteX0" fmla="*/ 2136435 w 5834559"/>
                  <a:gd name="connsiteY0" fmla="*/ 643126 h 5397372"/>
                  <a:gd name="connsiteX1" fmla="*/ 3716657 w 5834559"/>
                  <a:gd name="connsiteY1" fmla="*/ 643126 h 5397372"/>
                  <a:gd name="connsiteX2" fmla="*/ 3716657 w 5834559"/>
                  <a:gd name="connsiteY2" fmla="*/ 1064855 h 5397372"/>
                  <a:gd name="connsiteX3" fmla="*/ 2136435 w 5834559"/>
                  <a:gd name="connsiteY3" fmla="*/ 1064855 h 5397372"/>
                  <a:gd name="connsiteX4" fmla="*/ 693741 w 5834559"/>
                  <a:gd name="connsiteY4" fmla="*/ 643126 h 5397372"/>
                  <a:gd name="connsiteX5" fmla="*/ 1550121 w 5834559"/>
                  <a:gd name="connsiteY5" fmla="*/ 643126 h 5397372"/>
                  <a:gd name="connsiteX6" fmla="*/ 1550121 w 5834559"/>
                  <a:gd name="connsiteY6" fmla="*/ 1064855 h 5397372"/>
                  <a:gd name="connsiteX7" fmla="*/ 693741 w 5834559"/>
                  <a:gd name="connsiteY7" fmla="*/ 1064855 h 5397372"/>
                  <a:gd name="connsiteX8" fmla="*/ 421729 w 5834559"/>
                  <a:gd name="connsiteY8" fmla="*/ 1336867 h 5397372"/>
                  <a:gd name="connsiteX9" fmla="*/ 421729 w 5834559"/>
                  <a:gd name="connsiteY9" fmla="*/ 2079805 h 5397372"/>
                  <a:gd name="connsiteX10" fmla="*/ 5412133 w 5834559"/>
                  <a:gd name="connsiteY10" fmla="*/ 2079805 h 5397372"/>
                  <a:gd name="connsiteX11" fmla="*/ 5412133 w 5834559"/>
                  <a:gd name="connsiteY11" fmla="*/ 1336867 h 5397372"/>
                  <a:gd name="connsiteX12" fmla="*/ 5140113 w 5834559"/>
                  <a:gd name="connsiteY12" fmla="*/ 1064855 h 5397372"/>
                  <a:gd name="connsiteX13" fmla="*/ 4302971 w 5834559"/>
                  <a:gd name="connsiteY13" fmla="*/ 1064855 h 5397372"/>
                  <a:gd name="connsiteX14" fmla="*/ 4302971 w 5834559"/>
                  <a:gd name="connsiteY14" fmla="*/ 643126 h 5397372"/>
                  <a:gd name="connsiteX15" fmla="*/ 5140113 w 5834559"/>
                  <a:gd name="connsiteY15" fmla="*/ 643126 h 5397372"/>
                  <a:gd name="connsiteX16" fmla="*/ 5834559 w 5834559"/>
                  <a:gd name="connsiteY16" fmla="*/ 1336867 h 5397372"/>
                  <a:gd name="connsiteX17" fmla="*/ 5834559 w 5834559"/>
                  <a:gd name="connsiteY17" fmla="*/ 4703631 h 5397372"/>
                  <a:gd name="connsiteX18" fmla="*/ 5140818 w 5834559"/>
                  <a:gd name="connsiteY18" fmla="*/ 5397372 h 5397372"/>
                  <a:gd name="connsiteX19" fmla="*/ 693741 w 5834559"/>
                  <a:gd name="connsiteY19" fmla="*/ 5397372 h 5397372"/>
                  <a:gd name="connsiteX20" fmla="*/ 0 w 5834559"/>
                  <a:gd name="connsiteY20" fmla="*/ 4703631 h 5397372"/>
                  <a:gd name="connsiteX21" fmla="*/ 0 w 5834559"/>
                  <a:gd name="connsiteY21" fmla="*/ 2501529 h 5397372"/>
                  <a:gd name="connsiteX22" fmla="*/ 0 w 5834559"/>
                  <a:gd name="connsiteY22" fmla="*/ 2079805 h 5397372"/>
                  <a:gd name="connsiteX23" fmla="*/ 0 w 5834559"/>
                  <a:gd name="connsiteY23" fmla="*/ 1336867 h 5397372"/>
                  <a:gd name="connsiteX24" fmla="*/ 693741 w 5834559"/>
                  <a:gd name="connsiteY24" fmla="*/ 643126 h 5397372"/>
                  <a:gd name="connsiteX25" fmla="*/ 3997242 w 5834559"/>
                  <a:gd name="connsiteY25" fmla="*/ 0 h 5397372"/>
                  <a:gd name="connsiteX26" fmla="*/ 4208106 w 5834559"/>
                  <a:gd name="connsiteY26" fmla="*/ 210864 h 5397372"/>
                  <a:gd name="connsiteX27" fmla="*/ 4208106 w 5834559"/>
                  <a:gd name="connsiteY27" fmla="*/ 1506961 h 5397372"/>
                  <a:gd name="connsiteX28" fmla="*/ 3997242 w 5834559"/>
                  <a:gd name="connsiteY28" fmla="*/ 1718528 h 5397372"/>
                  <a:gd name="connsiteX29" fmla="*/ 3786378 w 5834559"/>
                  <a:gd name="connsiteY29" fmla="*/ 1507664 h 5397372"/>
                  <a:gd name="connsiteX30" fmla="*/ 3786378 w 5834559"/>
                  <a:gd name="connsiteY30" fmla="*/ 210864 h 5397372"/>
                  <a:gd name="connsiteX31" fmla="*/ 3997242 w 5834559"/>
                  <a:gd name="connsiteY31" fmla="*/ 0 h 5397372"/>
                  <a:gd name="connsiteX32" fmla="*/ 1836609 w 5834559"/>
                  <a:gd name="connsiteY32" fmla="*/ 0 h 5397372"/>
                  <a:gd name="connsiteX33" fmla="*/ 2047469 w 5834559"/>
                  <a:gd name="connsiteY33" fmla="*/ 210864 h 5397372"/>
                  <a:gd name="connsiteX34" fmla="*/ 2047469 w 5834559"/>
                  <a:gd name="connsiteY34" fmla="*/ 1506961 h 5397372"/>
                  <a:gd name="connsiteX35" fmla="*/ 1836609 w 5834559"/>
                  <a:gd name="connsiteY35" fmla="*/ 1718528 h 5397372"/>
                  <a:gd name="connsiteX36" fmla="*/ 1625745 w 5834559"/>
                  <a:gd name="connsiteY36" fmla="*/ 1507664 h 5397372"/>
                  <a:gd name="connsiteX37" fmla="*/ 1625745 w 5834559"/>
                  <a:gd name="connsiteY37" fmla="*/ 210864 h 5397372"/>
                  <a:gd name="connsiteX38" fmla="*/ 1836609 w 5834559"/>
                  <a:gd name="connsiteY38" fmla="*/ 0 h 5397372"/>
                </a:gdLst>
                <a:ahLst/>
                <a:cxnLst/>
                <a:rect l="l" t="t" r="r" b="b"/>
                <a:pathLst>
                  <a:path w="5834559" h="5397372">
                    <a:moveTo>
                      <a:pt x="2136435" y="643126"/>
                    </a:moveTo>
                    <a:lnTo>
                      <a:pt x="3716657" y="643126"/>
                    </a:lnTo>
                    <a:lnTo>
                      <a:pt x="3716657" y="1064855"/>
                    </a:lnTo>
                    <a:lnTo>
                      <a:pt x="2136435" y="1064855"/>
                    </a:lnTo>
                    <a:close/>
                    <a:moveTo>
                      <a:pt x="693741" y="643126"/>
                    </a:moveTo>
                    <a:lnTo>
                      <a:pt x="1550121" y="643126"/>
                    </a:lnTo>
                    <a:lnTo>
                      <a:pt x="1550121" y="1064855"/>
                    </a:lnTo>
                    <a:lnTo>
                      <a:pt x="693741" y="1064855"/>
                    </a:lnTo>
                    <a:cubicBezTo>
                      <a:pt x="543320" y="1064855"/>
                      <a:pt x="421729" y="1187151"/>
                      <a:pt x="421729" y="1336867"/>
                    </a:cubicBezTo>
                    <a:lnTo>
                      <a:pt x="421729" y="2079805"/>
                    </a:lnTo>
                    <a:lnTo>
                      <a:pt x="5412133" y="2079805"/>
                    </a:lnTo>
                    <a:lnTo>
                      <a:pt x="5412133" y="1336867"/>
                    </a:lnTo>
                    <a:cubicBezTo>
                      <a:pt x="5412133" y="1186446"/>
                      <a:pt x="5289830" y="1064855"/>
                      <a:pt x="5140113" y="1064855"/>
                    </a:cubicBezTo>
                    <a:lnTo>
                      <a:pt x="4302971" y="1064855"/>
                    </a:lnTo>
                    <a:lnTo>
                      <a:pt x="4302971" y="643126"/>
                    </a:lnTo>
                    <a:lnTo>
                      <a:pt x="5140113" y="643126"/>
                    </a:lnTo>
                    <a:cubicBezTo>
                      <a:pt x="5523184" y="643126"/>
                      <a:pt x="5833854" y="953797"/>
                      <a:pt x="5834559" y="1336867"/>
                    </a:cubicBezTo>
                    <a:lnTo>
                      <a:pt x="5834559" y="4703631"/>
                    </a:lnTo>
                    <a:cubicBezTo>
                      <a:pt x="5834559" y="5085292"/>
                      <a:pt x="5522479" y="5397372"/>
                      <a:pt x="5140818" y="5397372"/>
                    </a:cubicBezTo>
                    <a:lnTo>
                      <a:pt x="693741" y="5397372"/>
                    </a:lnTo>
                    <a:cubicBezTo>
                      <a:pt x="312080" y="5397372"/>
                      <a:pt x="0" y="5085292"/>
                      <a:pt x="0" y="4703631"/>
                    </a:cubicBezTo>
                    <a:lnTo>
                      <a:pt x="0" y="2501529"/>
                    </a:lnTo>
                    <a:lnTo>
                      <a:pt x="0" y="2079805"/>
                    </a:lnTo>
                    <a:lnTo>
                      <a:pt x="0" y="1336867"/>
                    </a:lnTo>
                    <a:cubicBezTo>
                      <a:pt x="0" y="953797"/>
                      <a:pt x="310671" y="643126"/>
                      <a:pt x="693741" y="643126"/>
                    </a:cubicBezTo>
                    <a:close/>
                    <a:moveTo>
                      <a:pt x="3997242" y="0"/>
                    </a:moveTo>
                    <a:cubicBezTo>
                      <a:pt x="4113920" y="0"/>
                      <a:pt x="4208106" y="94186"/>
                      <a:pt x="4208106" y="210864"/>
                    </a:cubicBezTo>
                    <a:lnTo>
                      <a:pt x="4208106" y="1506961"/>
                    </a:lnTo>
                    <a:cubicBezTo>
                      <a:pt x="4208106" y="1623639"/>
                      <a:pt x="4113920" y="1718528"/>
                      <a:pt x="3997242" y="1718528"/>
                    </a:cubicBezTo>
                    <a:cubicBezTo>
                      <a:pt x="3880564" y="1718528"/>
                      <a:pt x="3786378" y="1624342"/>
                      <a:pt x="3786378" y="1507664"/>
                    </a:cubicBezTo>
                    <a:lnTo>
                      <a:pt x="3786378" y="210864"/>
                    </a:lnTo>
                    <a:cubicBezTo>
                      <a:pt x="3786378" y="94186"/>
                      <a:pt x="3880564" y="0"/>
                      <a:pt x="3997242" y="0"/>
                    </a:cubicBezTo>
                    <a:close/>
                    <a:moveTo>
                      <a:pt x="1836609" y="0"/>
                    </a:moveTo>
                    <a:cubicBezTo>
                      <a:pt x="1953287" y="0"/>
                      <a:pt x="2047469" y="94186"/>
                      <a:pt x="2047469" y="210864"/>
                    </a:cubicBezTo>
                    <a:lnTo>
                      <a:pt x="2047469" y="1506961"/>
                    </a:lnTo>
                    <a:cubicBezTo>
                      <a:pt x="2047469" y="1623639"/>
                      <a:pt x="1953287" y="1718528"/>
                      <a:pt x="1836609" y="1718528"/>
                    </a:cubicBezTo>
                    <a:cubicBezTo>
                      <a:pt x="1719932" y="1718528"/>
                      <a:pt x="1625745" y="1624342"/>
                      <a:pt x="1625745" y="1507664"/>
                    </a:cubicBezTo>
                    <a:lnTo>
                      <a:pt x="1625745" y="210864"/>
                    </a:lnTo>
                    <a:cubicBezTo>
                      <a:pt x="1625745" y="94186"/>
                      <a:pt x="1719932" y="0"/>
                      <a:pt x="1836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</p:grpSp>
      <p:sp>
        <p:nvSpPr>
          <p:cNvPr id="8" name="标题 1"/>
          <p:cNvSpPr txBox="1"/>
          <p:nvPr/>
        </p:nvSpPr>
        <p:spPr>
          <a:xfrm>
            <a:off x="978263" y="3786725"/>
            <a:ext cx="4680000" cy="4693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/>
          <p:cNvGrpSpPr/>
          <p:nvPr>
            <p:custDataLst>
              <p:tags r:id="rId6"/>
            </p:custDataLst>
          </p:nvPr>
        </p:nvGrpSpPr>
        <p:grpSpPr>
          <a:xfrm>
            <a:off x="8253095" y="917575"/>
            <a:ext cx="572770" cy="850265"/>
            <a:chOff x="12962" y="2536"/>
            <a:chExt cx="1984" cy="2940"/>
          </a:xfrm>
        </p:grpSpPr>
        <p:sp>
          <p:nvSpPr>
            <p:cNvPr id="10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3841" y="5250"/>
              <a:ext cx="227" cy="227"/>
            </a:xfrm>
            <a:prstGeom prst="ellipse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2962" y="2536"/>
              <a:ext cx="1984" cy="1984"/>
              <a:chOff x="12962" y="2536"/>
              <a:chExt cx="1984" cy="1984"/>
            </a:xfrm>
          </p:grpSpPr>
          <p:sp>
            <p:nvSpPr>
              <p:cNvPr id="9" name="标题 1"/>
              <p:cNvSpPr txBox="1"/>
              <p:nvPr>
                <p:custDataLst>
                  <p:tags r:id="rId8"/>
                </p:custDataLst>
              </p:nvPr>
            </p:nvSpPr>
            <p:spPr>
              <a:xfrm rot="8113744">
                <a:off x="12962" y="2536"/>
                <a:ext cx="1984" cy="1984"/>
              </a:xfrm>
              <a:prstGeom prst="teardrop">
                <a:avLst/>
              </a:prstGeom>
              <a:gradFill>
                <a:gsLst>
                  <a:gs pos="0">
                    <a:schemeClr val="accent1">
                      <a:alpha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100000"/>
                    </a:schemeClr>
                  </a:gs>
                </a:gsLst>
                <a:lin ang="5400000" scaled="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3473" y="3091"/>
                <a:ext cx="964" cy="874"/>
              </a:xfrm>
              <a:custGeom>
                <a:avLst/>
                <a:gdLst>
                  <a:gd name="connsiteX0" fmla="*/ 31770 w 794163"/>
                  <a:gd name="connsiteY0" fmla="*/ 656460 h 720001"/>
                  <a:gd name="connsiteX1" fmla="*/ 762297 w 794163"/>
                  <a:gd name="connsiteY1" fmla="*/ 656460 h 720001"/>
                  <a:gd name="connsiteX2" fmla="*/ 794163 w 794163"/>
                  <a:gd name="connsiteY2" fmla="*/ 688230 h 720001"/>
                  <a:gd name="connsiteX3" fmla="*/ 762392 w 794163"/>
                  <a:gd name="connsiteY3" fmla="*/ 720001 h 720001"/>
                  <a:gd name="connsiteX4" fmla="*/ 31770 w 794163"/>
                  <a:gd name="connsiteY4" fmla="*/ 720001 h 720001"/>
                  <a:gd name="connsiteX5" fmla="*/ 0 w 794163"/>
                  <a:gd name="connsiteY5" fmla="*/ 688230 h 720001"/>
                  <a:gd name="connsiteX6" fmla="*/ 31770 w 794163"/>
                  <a:gd name="connsiteY6" fmla="*/ 656460 h 720001"/>
                  <a:gd name="connsiteX7" fmla="*/ 613493 w 794163"/>
                  <a:gd name="connsiteY7" fmla="*/ 317608 h 720001"/>
                  <a:gd name="connsiteX8" fmla="*/ 710048 w 794163"/>
                  <a:gd name="connsiteY8" fmla="*/ 317608 h 720001"/>
                  <a:gd name="connsiteX9" fmla="*/ 767655 w 794163"/>
                  <a:gd name="connsiteY9" fmla="*/ 375216 h 720001"/>
                  <a:gd name="connsiteX10" fmla="*/ 767655 w 794163"/>
                  <a:gd name="connsiteY10" fmla="*/ 524689 h 720001"/>
                  <a:gd name="connsiteX11" fmla="*/ 710048 w 794163"/>
                  <a:gd name="connsiteY11" fmla="*/ 582297 h 720001"/>
                  <a:gd name="connsiteX12" fmla="*/ 613493 w 794163"/>
                  <a:gd name="connsiteY12" fmla="*/ 582297 h 720001"/>
                  <a:gd name="connsiteX13" fmla="*/ 555885 w 794163"/>
                  <a:gd name="connsiteY13" fmla="*/ 524689 h 720001"/>
                  <a:gd name="connsiteX14" fmla="*/ 555885 w 794163"/>
                  <a:gd name="connsiteY14" fmla="*/ 375216 h 720001"/>
                  <a:gd name="connsiteX15" fmla="*/ 613493 w 794163"/>
                  <a:gd name="connsiteY15" fmla="*/ 317608 h 720001"/>
                  <a:gd name="connsiteX16" fmla="*/ 84019 w 794163"/>
                  <a:gd name="connsiteY16" fmla="*/ 211770 h 720001"/>
                  <a:gd name="connsiteX17" fmla="*/ 180574 w 794163"/>
                  <a:gd name="connsiteY17" fmla="*/ 211770 h 720001"/>
                  <a:gd name="connsiteX18" fmla="*/ 238182 w 794163"/>
                  <a:gd name="connsiteY18" fmla="*/ 269282 h 720001"/>
                  <a:gd name="connsiteX19" fmla="*/ 238182 w 794163"/>
                  <a:gd name="connsiteY19" fmla="*/ 524785 h 720001"/>
                  <a:gd name="connsiteX20" fmla="*/ 180574 w 794163"/>
                  <a:gd name="connsiteY20" fmla="*/ 582393 h 720001"/>
                  <a:gd name="connsiteX21" fmla="*/ 84019 w 794163"/>
                  <a:gd name="connsiteY21" fmla="*/ 582393 h 720001"/>
                  <a:gd name="connsiteX22" fmla="*/ 26411 w 794163"/>
                  <a:gd name="connsiteY22" fmla="*/ 524785 h 720001"/>
                  <a:gd name="connsiteX23" fmla="*/ 26411 w 794163"/>
                  <a:gd name="connsiteY23" fmla="*/ 269378 h 720001"/>
                  <a:gd name="connsiteX24" fmla="*/ 84019 w 794163"/>
                  <a:gd name="connsiteY24" fmla="*/ 211770 h 720001"/>
                  <a:gd name="connsiteX25" fmla="*/ 348708 w 794163"/>
                  <a:gd name="connsiteY25" fmla="*/ 0 h 720001"/>
                  <a:gd name="connsiteX26" fmla="*/ 445359 w 794163"/>
                  <a:gd name="connsiteY26" fmla="*/ 0 h 720001"/>
                  <a:gd name="connsiteX27" fmla="*/ 502871 w 794163"/>
                  <a:gd name="connsiteY27" fmla="*/ 57607 h 720001"/>
                  <a:gd name="connsiteX28" fmla="*/ 502871 w 794163"/>
                  <a:gd name="connsiteY28" fmla="*/ 524785 h 720001"/>
                  <a:gd name="connsiteX29" fmla="*/ 445263 w 794163"/>
                  <a:gd name="connsiteY29" fmla="*/ 582393 h 720001"/>
                  <a:gd name="connsiteX30" fmla="*/ 348708 w 794163"/>
                  <a:gd name="connsiteY30" fmla="*/ 582393 h 720001"/>
                  <a:gd name="connsiteX31" fmla="*/ 291100 w 794163"/>
                  <a:gd name="connsiteY31" fmla="*/ 524785 h 720001"/>
                  <a:gd name="connsiteX32" fmla="*/ 291100 w 794163"/>
                  <a:gd name="connsiteY32" fmla="*/ 57607 h 720001"/>
                  <a:gd name="connsiteX33" fmla="*/ 348708 w 794163"/>
                  <a:gd name="connsiteY33" fmla="*/ 0 h 720001"/>
                </a:gdLst>
                <a:ahLst/>
                <a:cxnLst/>
                <a:rect l="l" t="t" r="r" b="b"/>
                <a:pathLst>
                  <a:path w="794163" h="720001">
                    <a:moveTo>
                      <a:pt x="31770" y="656460"/>
                    </a:moveTo>
                    <a:lnTo>
                      <a:pt x="762297" y="656460"/>
                    </a:lnTo>
                    <a:cubicBezTo>
                      <a:pt x="779904" y="656460"/>
                      <a:pt x="794067" y="670622"/>
                      <a:pt x="794163" y="688230"/>
                    </a:cubicBezTo>
                    <a:cubicBezTo>
                      <a:pt x="794163" y="705742"/>
                      <a:pt x="779904" y="720001"/>
                      <a:pt x="762392" y="720001"/>
                    </a:cubicBezTo>
                    <a:lnTo>
                      <a:pt x="31770" y="720001"/>
                    </a:lnTo>
                    <a:cubicBezTo>
                      <a:pt x="14258" y="720001"/>
                      <a:pt x="0" y="705742"/>
                      <a:pt x="0" y="688230"/>
                    </a:cubicBezTo>
                    <a:cubicBezTo>
                      <a:pt x="0" y="670718"/>
                      <a:pt x="14258" y="656460"/>
                      <a:pt x="31770" y="656460"/>
                    </a:cubicBezTo>
                    <a:close/>
                    <a:moveTo>
                      <a:pt x="613493" y="317608"/>
                    </a:moveTo>
                    <a:lnTo>
                      <a:pt x="710048" y="317608"/>
                    </a:lnTo>
                    <a:cubicBezTo>
                      <a:pt x="741818" y="317608"/>
                      <a:pt x="767655" y="343445"/>
                      <a:pt x="767655" y="375216"/>
                    </a:cubicBezTo>
                    <a:lnTo>
                      <a:pt x="767655" y="524689"/>
                    </a:lnTo>
                    <a:cubicBezTo>
                      <a:pt x="767655" y="556364"/>
                      <a:pt x="741723" y="582297"/>
                      <a:pt x="710048" y="582297"/>
                    </a:cubicBezTo>
                    <a:lnTo>
                      <a:pt x="613493" y="582297"/>
                    </a:lnTo>
                    <a:cubicBezTo>
                      <a:pt x="581818" y="582297"/>
                      <a:pt x="555885" y="556364"/>
                      <a:pt x="555885" y="524689"/>
                    </a:cubicBezTo>
                    <a:lnTo>
                      <a:pt x="555885" y="375216"/>
                    </a:lnTo>
                    <a:cubicBezTo>
                      <a:pt x="555885" y="343349"/>
                      <a:pt x="581722" y="317608"/>
                      <a:pt x="613493" y="317608"/>
                    </a:cubicBezTo>
                    <a:close/>
                    <a:moveTo>
                      <a:pt x="84019" y="211770"/>
                    </a:moveTo>
                    <a:lnTo>
                      <a:pt x="180574" y="211770"/>
                    </a:lnTo>
                    <a:cubicBezTo>
                      <a:pt x="212440" y="211770"/>
                      <a:pt x="238182" y="237512"/>
                      <a:pt x="238182" y="269282"/>
                    </a:cubicBezTo>
                    <a:lnTo>
                      <a:pt x="238182" y="524785"/>
                    </a:lnTo>
                    <a:cubicBezTo>
                      <a:pt x="238182" y="556460"/>
                      <a:pt x="212248" y="582393"/>
                      <a:pt x="180574" y="582393"/>
                    </a:cubicBezTo>
                    <a:lnTo>
                      <a:pt x="84019" y="582393"/>
                    </a:lnTo>
                    <a:cubicBezTo>
                      <a:pt x="52344" y="582393"/>
                      <a:pt x="26411" y="556460"/>
                      <a:pt x="26411" y="524785"/>
                    </a:cubicBezTo>
                    <a:lnTo>
                      <a:pt x="26411" y="269378"/>
                    </a:lnTo>
                    <a:cubicBezTo>
                      <a:pt x="26411" y="237512"/>
                      <a:pt x="52248" y="211770"/>
                      <a:pt x="84019" y="211770"/>
                    </a:cubicBezTo>
                    <a:close/>
                    <a:moveTo>
                      <a:pt x="348708" y="0"/>
                    </a:moveTo>
                    <a:lnTo>
                      <a:pt x="445359" y="0"/>
                    </a:lnTo>
                    <a:cubicBezTo>
                      <a:pt x="477129" y="0"/>
                      <a:pt x="502871" y="25741"/>
                      <a:pt x="502871" y="57607"/>
                    </a:cubicBezTo>
                    <a:lnTo>
                      <a:pt x="502871" y="524785"/>
                    </a:lnTo>
                    <a:cubicBezTo>
                      <a:pt x="502871" y="556460"/>
                      <a:pt x="476937" y="582393"/>
                      <a:pt x="445263" y="582393"/>
                    </a:cubicBezTo>
                    <a:lnTo>
                      <a:pt x="348708" y="582393"/>
                    </a:lnTo>
                    <a:cubicBezTo>
                      <a:pt x="317033" y="582393"/>
                      <a:pt x="291100" y="556460"/>
                      <a:pt x="291100" y="524785"/>
                    </a:cubicBezTo>
                    <a:lnTo>
                      <a:pt x="291100" y="57607"/>
                    </a:lnTo>
                    <a:cubicBezTo>
                      <a:pt x="291100" y="25741"/>
                      <a:pt x="316937" y="0"/>
                      <a:pt x="3487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</p:grpSp>
      <p:sp>
        <p:nvSpPr>
          <p:cNvPr id="14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1057275" y="1955800"/>
            <a:ext cx="344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修改信息流程</a:t>
            </a:r>
            <a:endParaRPr lang="zh-CN" altLang="en-US" b="1"/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6816090" y="2000250"/>
            <a:ext cx="344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删除信息流程</a:t>
            </a:r>
            <a:endParaRPr lang="zh-CN" altLang="en-US" b="1"/>
          </a:p>
        </p:txBody>
      </p:sp>
      <p:graphicFrame>
        <p:nvGraphicFramePr>
          <p:cNvPr id="2" name="对象 -2147482608"/>
          <p:cNvGraphicFramePr>
            <a:graphicFrameLocks noChangeAspect="1"/>
          </p:cNvGraphicFramePr>
          <p:nvPr/>
        </p:nvGraphicFramePr>
        <p:xfrm>
          <a:off x="407670" y="2414270"/>
          <a:ext cx="4901565" cy="3821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2" imgW="3619500" imgH="3340100" progId="Visio.Drawing.11">
                  <p:embed/>
                </p:oleObj>
              </mc:Choice>
              <mc:Fallback>
                <p:oleObj name="" r:id="rId12" imgW="3619500" imgH="3340100" progId="Visio.Drawing.11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7670" y="2414270"/>
                        <a:ext cx="4901565" cy="3821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06"/>
          <p:cNvGraphicFramePr>
            <a:graphicFrameLocks noChangeAspect="1"/>
          </p:cNvGraphicFramePr>
          <p:nvPr/>
        </p:nvGraphicFramePr>
        <p:xfrm>
          <a:off x="6383655" y="2420620"/>
          <a:ext cx="4460875" cy="3822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4" imgW="3619500" imgH="3098800" progId="Visio.Drawing.11">
                  <p:embed/>
                </p:oleObj>
              </mc:Choice>
              <mc:Fallback>
                <p:oleObj name="" r:id="rId14" imgW="3619500" imgH="3098800" progId="Visio.Drawing.11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83655" y="2420620"/>
                        <a:ext cx="4460875" cy="38220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kumimoji="1" lang="en-US" altLang="zh-CN" sz="32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开发流程</a:t>
            </a:r>
            <a:endParaRPr kumimoji="1" lang="en-US" altLang="zh-CN" sz="3200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团队模式概述</a:t>
            </a:r>
            <a:endParaRPr kumimoji="1" lang="zh-CN" altLang="en-US"/>
          </a:p>
        </p:txBody>
      </p:sp>
      <p:graphicFrame>
        <p:nvGraphicFramePr>
          <p:cNvPr id="15" name="表格 14"/>
          <p:cNvGraphicFramePr/>
          <p:nvPr>
            <p:custDataLst>
              <p:tags r:id="rId1"/>
            </p:custDataLst>
          </p:nvPr>
        </p:nvGraphicFramePr>
        <p:xfrm>
          <a:off x="1292225" y="1277620"/>
          <a:ext cx="9753600" cy="4338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2438400"/>
                <a:gridCol w="2438400"/>
                <a:gridCol w="2438400"/>
              </a:tblGrid>
              <a:tr h="572135">
                <a:tc>
                  <a:txBody>
                    <a:bodyPr/>
                    <a:p>
                      <a:pPr marL="0" indent="0" algn="l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姓名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algn="l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角色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algn="l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负责工作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algn="l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工作方式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</a:tr>
              <a:tr h="1258570"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应煜婕、胡依囡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后端开发小组成员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负责后端代码开发，包括用户管理、医生管理、预约挂号等模块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使用 </a:t>
                      </a:r>
                      <a:r>
                        <a:rPr lang="en-US" altLang="zh-CN" sz="1600"/>
                        <a:t>Java</a:t>
                      </a:r>
                      <a:r>
                        <a:rPr lang="zh-CN" altLang="en-US" sz="1600"/>
                        <a:t>、</a:t>
                      </a:r>
                      <a:r>
                        <a:rPr lang="en-US" altLang="zh-CN" sz="1600"/>
                        <a:t>SSM </a:t>
                      </a:r>
                      <a:r>
                        <a:rPr lang="zh-CN" altLang="en-US" sz="1600"/>
                        <a:t>框架、</a:t>
                      </a:r>
                      <a:r>
                        <a:rPr lang="en-US" altLang="zh-CN" sz="1600"/>
                        <a:t>MySQL </a:t>
                      </a:r>
                      <a:r>
                        <a:rPr lang="zh-CN" altLang="en-US" sz="1600"/>
                        <a:t>数据库等技术进行开发，进行代码审查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</a:tr>
              <a:tr h="1000760"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陈娴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UI </a:t>
                      </a:r>
                      <a:r>
                        <a:rPr lang="zh-CN" altLang="en-US" sz="1600"/>
                        <a:t>设计小组成员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协助进行 </a:t>
                      </a:r>
                      <a:r>
                        <a:rPr lang="en-US" altLang="zh-CN" sz="1600"/>
                        <a:t>UI </a:t>
                      </a:r>
                      <a:r>
                        <a:rPr lang="zh-CN" altLang="en-US" sz="1600"/>
                        <a:t>设计，包括界面布局和样式设计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使用 </a:t>
                      </a:r>
                      <a:r>
                        <a:rPr lang="en-US" altLang="zh-CN" sz="1600"/>
                        <a:t>UI </a:t>
                      </a:r>
                      <a:r>
                        <a:rPr lang="zh-CN" altLang="en-US" sz="1600"/>
                        <a:t>设计工具进行界面设计，参考其他网站和设计规范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</a:tr>
              <a:tr h="1258570"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汪美琪、</a:t>
                      </a:r>
                      <a:r>
                        <a:rPr lang="zh-CN" altLang="en-US" sz="1600"/>
                        <a:t>刘夫雨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前端开发小组成员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负责前端代码开发，包括用户界面、用户交互等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  <a:tc>
                  <a:txBody>
                    <a:bodyPr/>
                    <a:p>
                      <a:pPr marL="0" indent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/>
                        <a:t>使用 </a:t>
                      </a:r>
                      <a:r>
                        <a:rPr lang="en-US" altLang="zh-CN" sz="1600"/>
                        <a:t>Java</a:t>
                      </a:r>
                      <a:r>
                        <a:rPr lang="zh-CN" altLang="en-US" sz="1600"/>
                        <a:t>、</a:t>
                      </a:r>
                      <a:r>
                        <a:rPr lang="en-US" altLang="zh-CN" sz="1600"/>
                        <a:t>JSP</a:t>
                      </a:r>
                      <a:r>
                        <a:rPr lang="zh-CN" altLang="en-US" sz="1600"/>
                        <a:t>、</a:t>
                      </a:r>
                      <a:r>
                        <a:rPr lang="en-US" altLang="zh-CN" sz="1600"/>
                        <a:t>CSS</a:t>
                      </a:r>
                      <a:r>
                        <a:rPr lang="zh-CN" altLang="en-US" sz="1600"/>
                        <a:t>、</a:t>
                      </a:r>
                      <a:r>
                        <a:rPr lang="en-US" altLang="zh-CN" sz="1600"/>
                        <a:t>JavaScript </a:t>
                      </a:r>
                      <a:r>
                        <a:rPr lang="zh-CN" altLang="en-US" sz="1600"/>
                        <a:t>等技术进行开发，进行代码审查</a:t>
                      </a:r>
                      <a:endParaRPr lang="zh-CN" altLang="en-US" sz="1600"/>
                    </a:p>
                  </a:txBody>
                  <a:tcPr marL="127317" marR="127317" marT="76517" marB="76517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841" t="2371" r="2835" b="39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208342"/>
            <a:ext cx="2222340" cy="434842"/>
          </a:xfrm>
          <a:custGeom>
            <a:avLst/>
            <a:gdLst>
              <a:gd name="connsiteX0" fmla="*/ 0 w 2222340"/>
              <a:gd name="connsiteY0" fmla="*/ 0 h 434842"/>
              <a:gd name="connsiteX1" fmla="*/ 2004919 w 2222340"/>
              <a:gd name="connsiteY1" fmla="*/ 0 h 434842"/>
              <a:gd name="connsiteX2" fmla="*/ 2222340 w 2222340"/>
              <a:gd name="connsiteY2" fmla="*/ 217421 h 434842"/>
              <a:gd name="connsiteX3" fmla="*/ 2222339 w 2222340"/>
              <a:gd name="connsiteY3" fmla="*/ 217421 h 434842"/>
              <a:gd name="connsiteX4" fmla="*/ 2004918 w 2222340"/>
              <a:gd name="connsiteY4" fmla="*/ 434842 h 434842"/>
              <a:gd name="connsiteX5" fmla="*/ 0 w 2222340"/>
              <a:gd name="connsiteY5" fmla="*/ 434841 h 434842"/>
            </a:gdLst>
            <a:ahLst/>
            <a:cxnLst/>
            <a:rect l="l" t="t" r="r" b="b"/>
            <a:pathLst>
              <a:path w="2222340" h="434842">
                <a:moveTo>
                  <a:pt x="0" y="0"/>
                </a:moveTo>
                <a:lnTo>
                  <a:pt x="2004919" y="0"/>
                </a:lnTo>
                <a:cubicBezTo>
                  <a:pt x="2124997" y="0"/>
                  <a:pt x="2222340" y="97343"/>
                  <a:pt x="2222340" y="217421"/>
                </a:cubicBezTo>
                <a:lnTo>
                  <a:pt x="2222339" y="217421"/>
                </a:lnTo>
                <a:cubicBezTo>
                  <a:pt x="2222339" y="337499"/>
                  <a:pt x="2124996" y="434842"/>
                  <a:pt x="2004918" y="434842"/>
                </a:cubicBezTo>
                <a:lnTo>
                  <a:pt x="0" y="434841"/>
                </a:ln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25366" y="4065785"/>
            <a:ext cx="2111003" cy="932760"/>
          </a:xfrm>
          <a:prstGeom prst="bentUpArrow">
            <a:avLst>
              <a:gd name="adj1" fmla="val 17112"/>
              <a:gd name="adj2" fmla="val 17676"/>
              <a:gd name="adj3" fmla="val 23873"/>
            </a:avLst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226060"/>
            <a:ext cx="12192000" cy="1631940"/>
          </a:xfrm>
          <a:custGeom>
            <a:avLst/>
            <a:gdLst>
              <a:gd name="connsiteX0" fmla="*/ 1395765 w 12192000"/>
              <a:gd name="connsiteY0" fmla="*/ 28 h 1631940"/>
              <a:gd name="connsiteX1" fmla="*/ 755258 w 12192000"/>
              <a:gd name="connsiteY1" fmla="*/ 8865 h 1631940"/>
              <a:gd name="connsiteX2" fmla="*/ 272518 w 12192000"/>
              <a:gd name="connsiteY2" fmla="*/ 20319 h 1631940"/>
              <a:gd name="connsiteX3" fmla="*/ 0 w 12192000"/>
              <a:gd name="connsiteY3" fmla="*/ 26602 h 1631940"/>
              <a:gd name="connsiteX4" fmla="*/ 0 w 12192000"/>
              <a:gd name="connsiteY4" fmla="*/ 1631940 h 1631940"/>
              <a:gd name="connsiteX5" fmla="*/ 12192000 w 12192000"/>
              <a:gd name="connsiteY5" fmla="*/ 1631940 h 1631940"/>
              <a:gd name="connsiteX6" fmla="*/ 12192000 w 12192000"/>
              <a:gd name="connsiteY6" fmla="*/ 1204610 h 1631940"/>
              <a:gd name="connsiteX7" fmla="*/ 12185493 w 12192000"/>
              <a:gd name="connsiteY7" fmla="*/ 670601 h 1631940"/>
              <a:gd name="connsiteX8" fmla="*/ 11167049 w 12192000"/>
              <a:gd name="connsiteY8" fmla="*/ 772907 h 1631940"/>
              <a:gd name="connsiteX9" fmla="*/ 8143445 w 12192000"/>
              <a:gd name="connsiteY9" fmla="*/ 1068813 h 1631940"/>
              <a:gd name="connsiteX10" fmla="*/ 6725597 w 12192000"/>
              <a:gd name="connsiteY10" fmla="*/ 1177520 h 1631940"/>
              <a:gd name="connsiteX11" fmla="*/ 4195946 w 12192000"/>
              <a:gd name="connsiteY11" fmla="*/ 1301592 h 1631940"/>
              <a:gd name="connsiteX12" fmla="*/ 2889133 w 12192000"/>
              <a:gd name="connsiteY12" fmla="*/ 1301705 h 1631940"/>
              <a:gd name="connsiteX13" fmla="*/ 1635233 w 12192000"/>
              <a:gd name="connsiteY13" fmla="*/ 1223802 h 1631940"/>
              <a:gd name="connsiteX14" fmla="*/ 661305 w 12192000"/>
              <a:gd name="connsiteY14" fmla="*/ 1039744 h 1631940"/>
              <a:gd name="connsiteX15" fmla="*/ 156870 w 12192000"/>
              <a:gd name="connsiteY15" fmla="*/ 808764 h 1631940"/>
              <a:gd name="connsiteX16" fmla="*/ 167801 w 12192000"/>
              <a:gd name="connsiteY16" fmla="*/ 647236 h 1631940"/>
              <a:gd name="connsiteX17" fmla="*/ 589058 w 12192000"/>
              <a:gd name="connsiteY17" fmla="*/ 372086 h 1631940"/>
              <a:gd name="connsiteX18" fmla="*/ 981956 w 12192000"/>
              <a:gd name="connsiteY18" fmla="*/ 232016 h 1631940"/>
              <a:gd name="connsiteX19" fmla="*/ 1430018 w 12192000"/>
              <a:gd name="connsiteY19" fmla="*/ 96512 h 1631940"/>
              <a:gd name="connsiteX20" fmla="*/ 1464184 w 12192000"/>
              <a:gd name="connsiteY20" fmla="*/ 86 h 1631940"/>
              <a:gd name="connsiteX21" fmla="*/ 1395765 w 12192000"/>
              <a:gd name="connsiteY21" fmla="*/ 28 h 1631940"/>
            </a:gdLst>
            <a:ahLst/>
            <a:cxnLst/>
            <a:rect l="l" t="t" r="r" b="b"/>
            <a:pathLst>
              <a:path w="12192000" h="1631940">
                <a:moveTo>
                  <a:pt x="1395765" y="28"/>
                </a:moveTo>
                <a:cubicBezTo>
                  <a:pt x="1221471" y="376"/>
                  <a:pt x="952562" y="4008"/>
                  <a:pt x="755258" y="8865"/>
                </a:cubicBezTo>
                <a:cubicBezTo>
                  <a:pt x="642514" y="11640"/>
                  <a:pt x="466031" y="15820"/>
                  <a:pt x="272518" y="20319"/>
                </a:cubicBezTo>
                <a:lnTo>
                  <a:pt x="0" y="26602"/>
                </a:lnTo>
                <a:lnTo>
                  <a:pt x="0" y="1631940"/>
                </a:lnTo>
                <a:lnTo>
                  <a:pt x="12192000" y="1631940"/>
                </a:lnTo>
                <a:lnTo>
                  <a:pt x="12192000" y="1204610"/>
                </a:lnTo>
                <a:cubicBezTo>
                  <a:pt x="12192000" y="910906"/>
                  <a:pt x="12189071" y="670601"/>
                  <a:pt x="12185493" y="670601"/>
                </a:cubicBezTo>
                <a:cubicBezTo>
                  <a:pt x="12132977" y="670601"/>
                  <a:pt x="11586916" y="725455"/>
                  <a:pt x="11167049" y="772907"/>
                </a:cubicBezTo>
                <a:cubicBezTo>
                  <a:pt x="10340990" y="866267"/>
                  <a:pt x="8974765" y="999973"/>
                  <a:pt x="8143445" y="1068813"/>
                </a:cubicBezTo>
                <a:cubicBezTo>
                  <a:pt x="7533160" y="1119350"/>
                  <a:pt x="7093495" y="1153059"/>
                  <a:pt x="6725597" y="1177520"/>
                </a:cubicBezTo>
                <a:cubicBezTo>
                  <a:pt x="5777362" y="1240568"/>
                  <a:pt x="5134455" y="1272101"/>
                  <a:pt x="4195946" y="1301592"/>
                </a:cubicBezTo>
                <a:cubicBezTo>
                  <a:pt x="3513662" y="1323031"/>
                  <a:pt x="3432532" y="1323038"/>
                  <a:pt x="2889133" y="1301705"/>
                </a:cubicBezTo>
                <a:cubicBezTo>
                  <a:pt x="2362060" y="1281012"/>
                  <a:pt x="2195538" y="1270666"/>
                  <a:pt x="1635233" y="1223802"/>
                </a:cubicBezTo>
                <a:cubicBezTo>
                  <a:pt x="1412972" y="1205213"/>
                  <a:pt x="964220" y="1120404"/>
                  <a:pt x="661305" y="1039744"/>
                </a:cubicBezTo>
                <a:cubicBezTo>
                  <a:pt x="388228" y="967028"/>
                  <a:pt x="227845" y="893590"/>
                  <a:pt x="156870" y="808764"/>
                </a:cubicBezTo>
                <a:cubicBezTo>
                  <a:pt x="111308" y="754313"/>
                  <a:pt x="112429" y="737757"/>
                  <a:pt x="167801" y="647236"/>
                </a:cubicBezTo>
                <a:cubicBezTo>
                  <a:pt x="233631" y="539614"/>
                  <a:pt x="373993" y="447935"/>
                  <a:pt x="589058" y="372086"/>
                </a:cubicBezTo>
                <a:cubicBezTo>
                  <a:pt x="694951" y="334740"/>
                  <a:pt x="871754" y="271708"/>
                  <a:pt x="981956" y="232016"/>
                </a:cubicBezTo>
                <a:cubicBezTo>
                  <a:pt x="1092158" y="192324"/>
                  <a:pt x="1293785" y="131347"/>
                  <a:pt x="1430018" y="96512"/>
                </a:cubicBezTo>
                <a:cubicBezTo>
                  <a:pt x="1809480" y="-516"/>
                  <a:pt x="1808731" y="1600"/>
                  <a:pt x="1464184" y="86"/>
                </a:cubicBezTo>
                <a:cubicBezTo>
                  <a:pt x="1443632" y="-5"/>
                  <a:pt x="1420664" y="-22"/>
                  <a:pt x="1395765" y="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5207222"/>
            <a:ext cx="12192000" cy="1650778"/>
          </a:xfrm>
          <a:custGeom>
            <a:avLst/>
            <a:gdLst>
              <a:gd name="connsiteX0" fmla="*/ 0 w 12192000"/>
              <a:gd name="connsiteY0" fmla="*/ 920402 h 1650778"/>
              <a:gd name="connsiteX1" fmla="*/ 0 w 12192000"/>
              <a:gd name="connsiteY1" fmla="*/ 1650778 h 1650778"/>
              <a:gd name="connsiteX2" fmla="*/ 12192000 w 12192000"/>
              <a:gd name="connsiteY2" fmla="*/ 1650778 h 1650778"/>
              <a:gd name="connsiteX3" fmla="*/ 12192000 w 12192000"/>
              <a:gd name="connsiteY3" fmla="*/ 1106589 h 1650778"/>
              <a:gd name="connsiteX4" fmla="*/ 12093776 w 12192000"/>
              <a:gd name="connsiteY4" fmla="*/ 1107534 h 1650778"/>
              <a:gd name="connsiteX5" fmla="*/ 11764937 w 12192000"/>
              <a:gd name="connsiteY5" fmla="*/ 1128266 h 1650778"/>
              <a:gd name="connsiteX6" fmla="*/ 11269544 w 12192000"/>
              <a:gd name="connsiteY6" fmla="*/ 1169162 h 1650778"/>
              <a:gd name="connsiteX7" fmla="*/ 10842481 w 12192000"/>
              <a:gd name="connsiteY7" fmla="*/ 1203470 h 1650778"/>
              <a:gd name="connsiteX8" fmla="*/ 7528475 w 12192000"/>
              <a:gd name="connsiteY8" fmla="*/ 1406287 h 1650778"/>
              <a:gd name="connsiteX9" fmla="*/ 3010150 w 12192000"/>
              <a:gd name="connsiteY9" fmla="*/ 1440527 h 1650778"/>
              <a:gd name="connsiteX10" fmla="*/ 225701 w 12192000"/>
              <a:gd name="connsiteY10" fmla="*/ 1021523 h 1650778"/>
              <a:gd name="connsiteX11" fmla="*/ 28204 w 12192000"/>
              <a:gd name="connsiteY11" fmla="*/ 936809 h 1650778"/>
              <a:gd name="connsiteX12" fmla="*/ 0 w 12192000"/>
              <a:gd name="connsiteY12" fmla="*/ 0 h 1650778"/>
              <a:gd name="connsiteX13" fmla="*/ 0 w 12192000"/>
              <a:gd name="connsiteY13" fmla="*/ 582653 h 1650778"/>
              <a:gd name="connsiteX14" fmla="*/ 50841 w 12192000"/>
              <a:gd name="connsiteY14" fmla="*/ 547944 h 1650778"/>
              <a:gd name="connsiteX15" fmla="*/ 584433 w 12192000"/>
              <a:gd name="connsiteY15" fmla="*/ 307135 h 1650778"/>
              <a:gd name="connsiteX16" fmla="*/ 1694425 w 12192000"/>
              <a:gd name="connsiteY16" fmla="*/ 44827 h 1650778"/>
              <a:gd name="connsiteX17" fmla="*/ 1711506 w 12192000"/>
              <a:gd name="connsiteY17" fmla="*/ 20691 h 1650778"/>
              <a:gd name="connsiteX18" fmla="*/ 16440 w 12192000"/>
              <a:gd name="connsiteY18" fmla="*/ 30 h 1650778"/>
            </a:gdLst>
            <a:ahLst/>
            <a:cxnLst/>
            <a:rect l="l" t="t" r="r" b="b"/>
            <a:pathLst>
              <a:path w="12192000" h="1650778">
                <a:moveTo>
                  <a:pt x="0" y="920402"/>
                </a:moveTo>
                <a:lnTo>
                  <a:pt x="0" y="1650778"/>
                </a:lnTo>
                <a:lnTo>
                  <a:pt x="12192000" y="1650778"/>
                </a:lnTo>
                <a:lnTo>
                  <a:pt x="12192000" y="1106589"/>
                </a:lnTo>
                <a:lnTo>
                  <a:pt x="12093776" y="1107534"/>
                </a:lnTo>
                <a:cubicBezTo>
                  <a:pt x="12039753" y="1108053"/>
                  <a:pt x="11891774" y="1117383"/>
                  <a:pt x="11764937" y="1128266"/>
                </a:cubicBezTo>
                <a:cubicBezTo>
                  <a:pt x="11638100" y="1139150"/>
                  <a:pt x="11415174" y="1157553"/>
                  <a:pt x="11269544" y="1169162"/>
                </a:cubicBezTo>
                <a:cubicBezTo>
                  <a:pt x="11123915" y="1180771"/>
                  <a:pt x="10931737" y="1196210"/>
                  <a:pt x="10842481" y="1203470"/>
                </a:cubicBezTo>
                <a:cubicBezTo>
                  <a:pt x="9997354" y="1272219"/>
                  <a:pt x="8959996" y="1335705"/>
                  <a:pt x="7528475" y="1406287"/>
                </a:cubicBezTo>
                <a:cubicBezTo>
                  <a:pt x="6110896" y="1476182"/>
                  <a:pt x="3997400" y="1492197"/>
                  <a:pt x="3010150" y="1440527"/>
                </a:cubicBezTo>
                <a:cubicBezTo>
                  <a:pt x="1663400" y="1370041"/>
                  <a:pt x="806856" y="1241149"/>
                  <a:pt x="225701" y="1021523"/>
                </a:cubicBezTo>
                <a:cubicBezTo>
                  <a:pt x="145098" y="991063"/>
                  <a:pt x="79797" y="963357"/>
                  <a:pt x="28204" y="936809"/>
                </a:cubicBezTo>
                <a:close/>
                <a:moveTo>
                  <a:pt x="0" y="0"/>
                </a:moveTo>
                <a:lnTo>
                  <a:pt x="0" y="582653"/>
                </a:lnTo>
                <a:lnTo>
                  <a:pt x="50841" y="547944"/>
                </a:lnTo>
                <a:cubicBezTo>
                  <a:pt x="189320" y="461005"/>
                  <a:pt x="394304" y="365916"/>
                  <a:pt x="584433" y="307135"/>
                </a:cubicBezTo>
                <a:cubicBezTo>
                  <a:pt x="872690" y="218016"/>
                  <a:pt x="1499508" y="69889"/>
                  <a:pt x="1694425" y="44827"/>
                </a:cubicBezTo>
                <a:cubicBezTo>
                  <a:pt x="1742712" y="38617"/>
                  <a:pt x="1743581" y="37390"/>
                  <a:pt x="1711506" y="20691"/>
                </a:cubicBezTo>
                <a:cubicBezTo>
                  <a:pt x="1684449" y="6602"/>
                  <a:pt x="1346641" y="2486"/>
                  <a:pt x="16440" y="3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666053" y="5354256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6887" y="2214430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100000"/>
          </a:blip>
          <a:srcRect t="21087" b="21087"/>
          <a:stretch>
            <a:fillRect/>
          </a:stretch>
        </p:blipFill>
        <p:spPr>
          <a:xfrm flipH="1">
            <a:off x="8668279" y="1498512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807381" y="1646122"/>
            <a:ext cx="5222906" cy="2600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901085" y="4463514"/>
            <a:ext cx="565200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miter/>
          </a:ln>
        </p:spPr>
      </p:cxnSp>
      <p:sp>
        <p:nvSpPr>
          <p:cNvPr id="16" name="标题 1"/>
          <p:cNvSpPr txBox="1"/>
          <p:nvPr/>
        </p:nvSpPr>
        <p:spPr>
          <a:xfrm>
            <a:off x="901085" y="5301939"/>
            <a:ext cx="1269904" cy="28575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45729" y="5361715"/>
            <a:ext cx="1180615" cy="16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汇报人：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308159" y="5361715"/>
            <a:ext cx="1269902" cy="16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时间：2024.11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439535" y="1293296"/>
            <a:ext cx="795118" cy="572050"/>
          </a:xfrm>
          <a:custGeom>
            <a:avLst/>
            <a:gdLst>
              <a:gd name="connsiteX0" fmla="*/ 573801 w 1693851"/>
              <a:gd name="connsiteY0" fmla="*/ 983265 h 1218645"/>
              <a:gd name="connsiteX1" fmla="*/ 633893 w 1693851"/>
              <a:gd name="connsiteY1" fmla="*/ 983265 h 1218645"/>
              <a:gd name="connsiteX2" fmla="*/ 633893 w 1693851"/>
              <a:gd name="connsiteY2" fmla="*/ 1070909 h 1218645"/>
              <a:gd name="connsiteX3" fmla="*/ 721537 w 1693851"/>
              <a:gd name="connsiteY3" fmla="*/ 1070909 h 1218645"/>
              <a:gd name="connsiteX4" fmla="*/ 721537 w 1693851"/>
              <a:gd name="connsiteY4" fmla="*/ 1131001 h 1218645"/>
              <a:gd name="connsiteX5" fmla="*/ 633893 w 1693851"/>
              <a:gd name="connsiteY5" fmla="*/ 1131001 h 1218645"/>
              <a:gd name="connsiteX6" fmla="*/ 633893 w 1693851"/>
              <a:gd name="connsiteY6" fmla="*/ 1218645 h 1218645"/>
              <a:gd name="connsiteX7" fmla="*/ 573801 w 1693851"/>
              <a:gd name="connsiteY7" fmla="*/ 1218645 h 1218645"/>
              <a:gd name="connsiteX8" fmla="*/ 573801 w 1693851"/>
              <a:gd name="connsiteY8" fmla="*/ 1131001 h 1218645"/>
              <a:gd name="connsiteX9" fmla="*/ 486157 w 1693851"/>
              <a:gd name="connsiteY9" fmla="*/ 1131001 h 1218645"/>
              <a:gd name="connsiteX10" fmla="*/ 486157 w 1693851"/>
              <a:gd name="connsiteY10" fmla="*/ 1070909 h 1218645"/>
              <a:gd name="connsiteX11" fmla="*/ 573801 w 1693851"/>
              <a:gd name="connsiteY11" fmla="*/ 1070909 h 1218645"/>
              <a:gd name="connsiteX12" fmla="*/ 87644 w 1693851"/>
              <a:gd name="connsiteY12" fmla="*/ 983265 h 1218645"/>
              <a:gd name="connsiteX13" fmla="*/ 147736 w 1693851"/>
              <a:gd name="connsiteY13" fmla="*/ 983265 h 1218645"/>
              <a:gd name="connsiteX14" fmla="*/ 147736 w 1693851"/>
              <a:gd name="connsiteY14" fmla="*/ 1070909 h 1218645"/>
              <a:gd name="connsiteX15" fmla="*/ 235380 w 1693851"/>
              <a:gd name="connsiteY15" fmla="*/ 1070909 h 1218645"/>
              <a:gd name="connsiteX16" fmla="*/ 235380 w 1693851"/>
              <a:gd name="connsiteY16" fmla="*/ 1131001 h 1218645"/>
              <a:gd name="connsiteX17" fmla="*/ 147736 w 1693851"/>
              <a:gd name="connsiteY17" fmla="*/ 1131001 h 1218645"/>
              <a:gd name="connsiteX18" fmla="*/ 147736 w 1693851"/>
              <a:gd name="connsiteY18" fmla="*/ 1218645 h 1218645"/>
              <a:gd name="connsiteX19" fmla="*/ 87644 w 1693851"/>
              <a:gd name="connsiteY19" fmla="*/ 1218645 h 1218645"/>
              <a:gd name="connsiteX20" fmla="*/ 87644 w 1693851"/>
              <a:gd name="connsiteY20" fmla="*/ 1131001 h 1218645"/>
              <a:gd name="connsiteX21" fmla="*/ 0 w 1693851"/>
              <a:gd name="connsiteY21" fmla="*/ 1131001 h 1218645"/>
              <a:gd name="connsiteX22" fmla="*/ 0 w 1693851"/>
              <a:gd name="connsiteY22" fmla="*/ 1070909 h 1218645"/>
              <a:gd name="connsiteX23" fmla="*/ 87644 w 1693851"/>
              <a:gd name="connsiteY23" fmla="*/ 1070909 h 1218645"/>
              <a:gd name="connsiteX24" fmla="*/ 1546115 w 1693851"/>
              <a:gd name="connsiteY24" fmla="*/ 491632 h 1218645"/>
              <a:gd name="connsiteX25" fmla="*/ 1606207 w 1693851"/>
              <a:gd name="connsiteY25" fmla="*/ 491632 h 1218645"/>
              <a:gd name="connsiteX26" fmla="*/ 1606207 w 1693851"/>
              <a:gd name="connsiteY26" fmla="*/ 579276 h 1218645"/>
              <a:gd name="connsiteX27" fmla="*/ 1693851 w 1693851"/>
              <a:gd name="connsiteY27" fmla="*/ 579276 h 1218645"/>
              <a:gd name="connsiteX28" fmla="*/ 1693851 w 1693851"/>
              <a:gd name="connsiteY28" fmla="*/ 639368 h 1218645"/>
              <a:gd name="connsiteX29" fmla="*/ 1606207 w 1693851"/>
              <a:gd name="connsiteY29" fmla="*/ 639368 h 1218645"/>
              <a:gd name="connsiteX30" fmla="*/ 1606207 w 1693851"/>
              <a:gd name="connsiteY30" fmla="*/ 727012 h 1218645"/>
              <a:gd name="connsiteX31" fmla="*/ 1546115 w 1693851"/>
              <a:gd name="connsiteY31" fmla="*/ 727012 h 1218645"/>
              <a:gd name="connsiteX32" fmla="*/ 1546115 w 1693851"/>
              <a:gd name="connsiteY32" fmla="*/ 639368 h 1218645"/>
              <a:gd name="connsiteX33" fmla="*/ 1458471 w 1693851"/>
              <a:gd name="connsiteY33" fmla="*/ 639368 h 1218645"/>
              <a:gd name="connsiteX34" fmla="*/ 1458471 w 1693851"/>
              <a:gd name="connsiteY34" fmla="*/ 579276 h 1218645"/>
              <a:gd name="connsiteX35" fmla="*/ 1546115 w 1693851"/>
              <a:gd name="connsiteY35" fmla="*/ 579276 h 1218645"/>
              <a:gd name="connsiteX36" fmla="*/ 1059958 w 1693851"/>
              <a:gd name="connsiteY36" fmla="*/ 491632 h 1218645"/>
              <a:gd name="connsiteX37" fmla="*/ 1120050 w 1693851"/>
              <a:gd name="connsiteY37" fmla="*/ 491632 h 1218645"/>
              <a:gd name="connsiteX38" fmla="*/ 1120050 w 1693851"/>
              <a:gd name="connsiteY38" fmla="*/ 579276 h 1218645"/>
              <a:gd name="connsiteX39" fmla="*/ 1207694 w 1693851"/>
              <a:gd name="connsiteY39" fmla="*/ 579276 h 1218645"/>
              <a:gd name="connsiteX40" fmla="*/ 1207694 w 1693851"/>
              <a:gd name="connsiteY40" fmla="*/ 639368 h 1218645"/>
              <a:gd name="connsiteX41" fmla="*/ 1120050 w 1693851"/>
              <a:gd name="connsiteY41" fmla="*/ 639368 h 1218645"/>
              <a:gd name="connsiteX42" fmla="*/ 1120050 w 1693851"/>
              <a:gd name="connsiteY42" fmla="*/ 727012 h 1218645"/>
              <a:gd name="connsiteX43" fmla="*/ 1059958 w 1693851"/>
              <a:gd name="connsiteY43" fmla="*/ 727012 h 1218645"/>
              <a:gd name="connsiteX44" fmla="*/ 1059958 w 1693851"/>
              <a:gd name="connsiteY44" fmla="*/ 639368 h 1218645"/>
              <a:gd name="connsiteX45" fmla="*/ 972314 w 1693851"/>
              <a:gd name="connsiteY45" fmla="*/ 639368 h 1218645"/>
              <a:gd name="connsiteX46" fmla="*/ 972314 w 1693851"/>
              <a:gd name="connsiteY46" fmla="*/ 579276 h 1218645"/>
              <a:gd name="connsiteX47" fmla="*/ 1059958 w 1693851"/>
              <a:gd name="connsiteY47" fmla="*/ 579276 h 1218645"/>
              <a:gd name="connsiteX48" fmla="*/ 573801 w 1693851"/>
              <a:gd name="connsiteY48" fmla="*/ 491632 h 1218645"/>
              <a:gd name="connsiteX49" fmla="*/ 633893 w 1693851"/>
              <a:gd name="connsiteY49" fmla="*/ 491632 h 1218645"/>
              <a:gd name="connsiteX50" fmla="*/ 633893 w 1693851"/>
              <a:gd name="connsiteY50" fmla="*/ 579276 h 1218645"/>
              <a:gd name="connsiteX51" fmla="*/ 721537 w 1693851"/>
              <a:gd name="connsiteY51" fmla="*/ 579276 h 1218645"/>
              <a:gd name="connsiteX52" fmla="*/ 721537 w 1693851"/>
              <a:gd name="connsiteY52" fmla="*/ 639368 h 1218645"/>
              <a:gd name="connsiteX53" fmla="*/ 633893 w 1693851"/>
              <a:gd name="connsiteY53" fmla="*/ 639368 h 1218645"/>
              <a:gd name="connsiteX54" fmla="*/ 633893 w 1693851"/>
              <a:gd name="connsiteY54" fmla="*/ 727012 h 1218645"/>
              <a:gd name="connsiteX55" fmla="*/ 573801 w 1693851"/>
              <a:gd name="connsiteY55" fmla="*/ 727012 h 1218645"/>
              <a:gd name="connsiteX56" fmla="*/ 573801 w 1693851"/>
              <a:gd name="connsiteY56" fmla="*/ 639368 h 1218645"/>
              <a:gd name="connsiteX57" fmla="*/ 486157 w 1693851"/>
              <a:gd name="connsiteY57" fmla="*/ 639368 h 1218645"/>
              <a:gd name="connsiteX58" fmla="*/ 486157 w 1693851"/>
              <a:gd name="connsiteY58" fmla="*/ 579276 h 1218645"/>
              <a:gd name="connsiteX59" fmla="*/ 573801 w 1693851"/>
              <a:gd name="connsiteY59" fmla="*/ 579276 h 1218645"/>
              <a:gd name="connsiteX60" fmla="*/ 87644 w 1693851"/>
              <a:gd name="connsiteY60" fmla="*/ 491632 h 1218645"/>
              <a:gd name="connsiteX61" fmla="*/ 147736 w 1693851"/>
              <a:gd name="connsiteY61" fmla="*/ 491632 h 1218645"/>
              <a:gd name="connsiteX62" fmla="*/ 147736 w 1693851"/>
              <a:gd name="connsiteY62" fmla="*/ 579276 h 1218645"/>
              <a:gd name="connsiteX63" fmla="*/ 235380 w 1693851"/>
              <a:gd name="connsiteY63" fmla="*/ 579276 h 1218645"/>
              <a:gd name="connsiteX64" fmla="*/ 235380 w 1693851"/>
              <a:gd name="connsiteY64" fmla="*/ 639368 h 1218645"/>
              <a:gd name="connsiteX65" fmla="*/ 147736 w 1693851"/>
              <a:gd name="connsiteY65" fmla="*/ 639368 h 1218645"/>
              <a:gd name="connsiteX66" fmla="*/ 147736 w 1693851"/>
              <a:gd name="connsiteY66" fmla="*/ 727012 h 1218645"/>
              <a:gd name="connsiteX67" fmla="*/ 87644 w 1693851"/>
              <a:gd name="connsiteY67" fmla="*/ 727012 h 1218645"/>
              <a:gd name="connsiteX68" fmla="*/ 87644 w 1693851"/>
              <a:gd name="connsiteY68" fmla="*/ 639368 h 1218645"/>
              <a:gd name="connsiteX69" fmla="*/ 0 w 1693851"/>
              <a:gd name="connsiteY69" fmla="*/ 639368 h 1218645"/>
              <a:gd name="connsiteX70" fmla="*/ 0 w 1693851"/>
              <a:gd name="connsiteY70" fmla="*/ 579276 h 1218645"/>
              <a:gd name="connsiteX71" fmla="*/ 87644 w 1693851"/>
              <a:gd name="connsiteY71" fmla="*/ 579276 h 1218645"/>
              <a:gd name="connsiteX72" fmla="*/ 1546115 w 1693851"/>
              <a:gd name="connsiteY72" fmla="*/ 0 h 1218645"/>
              <a:gd name="connsiteX73" fmla="*/ 1606207 w 1693851"/>
              <a:gd name="connsiteY73" fmla="*/ 0 h 1218645"/>
              <a:gd name="connsiteX74" fmla="*/ 1606207 w 1693851"/>
              <a:gd name="connsiteY74" fmla="*/ 87644 h 1218645"/>
              <a:gd name="connsiteX75" fmla="*/ 1693851 w 1693851"/>
              <a:gd name="connsiteY75" fmla="*/ 87644 h 1218645"/>
              <a:gd name="connsiteX76" fmla="*/ 1693851 w 1693851"/>
              <a:gd name="connsiteY76" fmla="*/ 147736 h 1218645"/>
              <a:gd name="connsiteX77" fmla="*/ 1606207 w 1693851"/>
              <a:gd name="connsiteY77" fmla="*/ 147736 h 1218645"/>
              <a:gd name="connsiteX78" fmla="*/ 1606207 w 1693851"/>
              <a:gd name="connsiteY78" fmla="*/ 235380 h 1218645"/>
              <a:gd name="connsiteX79" fmla="*/ 1546115 w 1693851"/>
              <a:gd name="connsiteY79" fmla="*/ 235380 h 1218645"/>
              <a:gd name="connsiteX80" fmla="*/ 1546115 w 1693851"/>
              <a:gd name="connsiteY80" fmla="*/ 147736 h 1218645"/>
              <a:gd name="connsiteX81" fmla="*/ 1458471 w 1693851"/>
              <a:gd name="connsiteY81" fmla="*/ 147736 h 1218645"/>
              <a:gd name="connsiteX82" fmla="*/ 1458471 w 1693851"/>
              <a:gd name="connsiteY82" fmla="*/ 87644 h 1218645"/>
              <a:gd name="connsiteX83" fmla="*/ 1546115 w 1693851"/>
              <a:gd name="connsiteY83" fmla="*/ 87644 h 1218645"/>
              <a:gd name="connsiteX84" fmla="*/ 1059958 w 1693851"/>
              <a:gd name="connsiteY84" fmla="*/ 0 h 1218645"/>
              <a:gd name="connsiteX85" fmla="*/ 1120050 w 1693851"/>
              <a:gd name="connsiteY85" fmla="*/ 0 h 1218645"/>
              <a:gd name="connsiteX86" fmla="*/ 1120050 w 1693851"/>
              <a:gd name="connsiteY86" fmla="*/ 87644 h 1218645"/>
              <a:gd name="connsiteX87" fmla="*/ 1207694 w 1693851"/>
              <a:gd name="connsiteY87" fmla="*/ 87644 h 1218645"/>
              <a:gd name="connsiteX88" fmla="*/ 1207694 w 1693851"/>
              <a:gd name="connsiteY88" fmla="*/ 147736 h 1218645"/>
              <a:gd name="connsiteX89" fmla="*/ 1120050 w 1693851"/>
              <a:gd name="connsiteY89" fmla="*/ 147736 h 1218645"/>
              <a:gd name="connsiteX90" fmla="*/ 1120050 w 1693851"/>
              <a:gd name="connsiteY90" fmla="*/ 235380 h 1218645"/>
              <a:gd name="connsiteX91" fmla="*/ 1059958 w 1693851"/>
              <a:gd name="connsiteY91" fmla="*/ 235380 h 1218645"/>
              <a:gd name="connsiteX92" fmla="*/ 1059958 w 1693851"/>
              <a:gd name="connsiteY92" fmla="*/ 147736 h 1218645"/>
              <a:gd name="connsiteX93" fmla="*/ 972314 w 1693851"/>
              <a:gd name="connsiteY93" fmla="*/ 147736 h 1218645"/>
              <a:gd name="connsiteX94" fmla="*/ 972314 w 1693851"/>
              <a:gd name="connsiteY94" fmla="*/ 87644 h 1218645"/>
              <a:gd name="connsiteX95" fmla="*/ 1059958 w 1693851"/>
              <a:gd name="connsiteY95" fmla="*/ 87644 h 1218645"/>
            </a:gdLst>
            <a:ahLst/>
            <a:cxnLst/>
            <a:rect l="l" t="t" r="r" b="b"/>
            <a:pathLst>
              <a:path w="1693851" h="1218645">
                <a:moveTo>
                  <a:pt x="573801" y="983265"/>
                </a:moveTo>
                <a:lnTo>
                  <a:pt x="633893" y="983265"/>
                </a:lnTo>
                <a:lnTo>
                  <a:pt x="633893" y="1070909"/>
                </a:lnTo>
                <a:lnTo>
                  <a:pt x="721537" y="1070909"/>
                </a:lnTo>
                <a:lnTo>
                  <a:pt x="721537" y="1131001"/>
                </a:lnTo>
                <a:lnTo>
                  <a:pt x="633893" y="1131001"/>
                </a:lnTo>
                <a:lnTo>
                  <a:pt x="633893" y="1218645"/>
                </a:lnTo>
                <a:lnTo>
                  <a:pt x="573801" y="1218645"/>
                </a:lnTo>
                <a:lnTo>
                  <a:pt x="573801" y="1131001"/>
                </a:lnTo>
                <a:lnTo>
                  <a:pt x="486157" y="1131001"/>
                </a:lnTo>
                <a:lnTo>
                  <a:pt x="486157" y="1070909"/>
                </a:lnTo>
                <a:lnTo>
                  <a:pt x="573801" y="1070909"/>
                </a:lnTo>
                <a:close/>
                <a:moveTo>
                  <a:pt x="87644" y="983265"/>
                </a:moveTo>
                <a:lnTo>
                  <a:pt x="147736" y="983265"/>
                </a:lnTo>
                <a:lnTo>
                  <a:pt x="147736" y="1070909"/>
                </a:lnTo>
                <a:lnTo>
                  <a:pt x="235380" y="1070909"/>
                </a:lnTo>
                <a:lnTo>
                  <a:pt x="235380" y="1131001"/>
                </a:lnTo>
                <a:lnTo>
                  <a:pt x="147736" y="1131001"/>
                </a:lnTo>
                <a:lnTo>
                  <a:pt x="147736" y="1218645"/>
                </a:lnTo>
                <a:lnTo>
                  <a:pt x="87644" y="1218645"/>
                </a:lnTo>
                <a:lnTo>
                  <a:pt x="87644" y="1131001"/>
                </a:lnTo>
                <a:lnTo>
                  <a:pt x="0" y="1131001"/>
                </a:lnTo>
                <a:lnTo>
                  <a:pt x="0" y="1070909"/>
                </a:lnTo>
                <a:lnTo>
                  <a:pt x="87644" y="1070909"/>
                </a:lnTo>
                <a:close/>
                <a:moveTo>
                  <a:pt x="1546115" y="491632"/>
                </a:moveTo>
                <a:lnTo>
                  <a:pt x="1606207" y="491632"/>
                </a:lnTo>
                <a:lnTo>
                  <a:pt x="1606207" y="579276"/>
                </a:lnTo>
                <a:lnTo>
                  <a:pt x="1693851" y="579276"/>
                </a:lnTo>
                <a:lnTo>
                  <a:pt x="1693851" y="639368"/>
                </a:lnTo>
                <a:lnTo>
                  <a:pt x="1606207" y="639368"/>
                </a:lnTo>
                <a:lnTo>
                  <a:pt x="1606207" y="727012"/>
                </a:lnTo>
                <a:lnTo>
                  <a:pt x="1546115" y="727012"/>
                </a:lnTo>
                <a:lnTo>
                  <a:pt x="1546115" y="639368"/>
                </a:lnTo>
                <a:lnTo>
                  <a:pt x="1458471" y="639368"/>
                </a:lnTo>
                <a:lnTo>
                  <a:pt x="1458471" y="579276"/>
                </a:lnTo>
                <a:lnTo>
                  <a:pt x="1546115" y="579276"/>
                </a:lnTo>
                <a:close/>
                <a:moveTo>
                  <a:pt x="1059958" y="491632"/>
                </a:moveTo>
                <a:lnTo>
                  <a:pt x="1120050" y="491632"/>
                </a:lnTo>
                <a:lnTo>
                  <a:pt x="1120050" y="579276"/>
                </a:lnTo>
                <a:lnTo>
                  <a:pt x="1207694" y="579276"/>
                </a:lnTo>
                <a:lnTo>
                  <a:pt x="1207694" y="639368"/>
                </a:lnTo>
                <a:lnTo>
                  <a:pt x="1120050" y="639368"/>
                </a:lnTo>
                <a:lnTo>
                  <a:pt x="1120050" y="727012"/>
                </a:lnTo>
                <a:lnTo>
                  <a:pt x="1059958" y="727012"/>
                </a:lnTo>
                <a:lnTo>
                  <a:pt x="1059958" y="639368"/>
                </a:lnTo>
                <a:lnTo>
                  <a:pt x="972314" y="639368"/>
                </a:lnTo>
                <a:lnTo>
                  <a:pt x="972314" y="579276"/>
                </a:lnTo>
                <a:lnTo>
                  <a:pt x="1059958" y="579276"/>
                </a:lnTo>
                <a:close/>
                <a:moveTo>
                  <a:pt x="573801" y="491632"/>
                </a:moveTo>
                <a:lnTo>
                  <a:pt x="633893" y="491632"/>
                </a:lnTo>
                <a:lnTo>
                  <a:pt x="633893" y="579276"/>
                </a:lnTo>
                <a:lnTo>
                  <a:pt x="721537" y="579276"/>
                </a:lnTo>
                <a:lnTo>
                  <a:pt x="721537" y="639368"/>
                </a:lnTo>
                <a:lnTo>
                  <a:pt x="633893" y="639368"/>
                </a:lnTo>
                <a:lnTo>
                  <a:pt x="633893" y="727012"/>
                </a:lnTo>
                <a:lnTo>
                  <a:pt x="573801" y="727012"/>
                </a:lnTo>
                <a:lnTo>
                  <a:pt x="573801" y="639368"/>
                </a:lnTo>
                <a:lnTo>
                  <a:pt x="486157" y="639368"/>
                </a:lnTo>
                <a:lnTo>
                  <a:pt x="486157" y="579276"/>
                </a:lnTo>
                <a:lnTo>
                  <a:pt x="573801" y="579276"/>
                </a:lnTo>
                <a:close/>
                <a:moveTo>
                  <a:pt x="87644" y="491632"/>
                </a:moveTo>
                <a:lnTo>
                  <a:pt x="147736" y="491632"/>
                </a:lnTo>
                <a:lnTo>
                  <a:pt x="147736" y="579276"/>
                </a:lnTo>
                <a:lnTo>
                  <a:pt x="235380" y="579276"/>
                </a:lnTo>
                <a:lnTo>
                  <a:pt x="235380" y="639368"/>
                </a:lnTo>
                <a:lnTo>
                  <a:pt x="147736" y="639368"/>
                </a:lnTo>
                <a:lnTo>
                  <a:pt x="147736" y="727012"/>
                </a:lnTo>
                <a:lnTo>
                  <a:pt x="87644" y="727012"/>
                </a:lnTo>
                <a:lnTo>
                  <a:pt x="87644" y="639368"/>
                </a:lnTo>
                <a:lnTo>
                  <a:pt x="0" y="639368"/>
                </a:lnTo>
                <a:lnTo>
                  <a:pt x="0" y="579276"/>
                </a:lnTo>
                <a:lnTo>
                  <a:pt x="87644" y="579276"/>
                </a:lnTo>
                <a:close/>
                <a:moveTo>
                  <a:pt x="1546115" y="0"/>
                </a:moveTo>
                <a:lnTo>
                  <a:pt x="1606207" y="0"/>
                </a:lnTo>
                <a:lnTo>
                  <a:pt x="1606207" y="87644"/>
                </a:lnTo>
                <a:lnTo>
                  <a:pt x="1693851" y="87644"/>
                </a:lnTo>
                <a:lnTo>
                  <a:pt x="1693851" y="147736"/>
                </a:lnTo>
                <a:lnTo>
                  <a:pt x="1606207" y="147736"/>
                </a:lnTo>
                <a:lnTo>
                  <a:pt x="1606207" y="235380"/>
                </a:lnTo>
                <a:lnTo>
                  <a:pt x="1546115" y="235380"/>
                </a:lnTo>
                <a:lnTo>
                  <a:pt x="1546115" y="147736"/>
                </a:lnTo>
                <a:lnTo>
                  <a:pt x="1458471" y="147736"/>
                </a:lnTo>
                <a:lnTo>
                  <a:pt x="1458471" y="87644"/>
                </a:lnTo>
                <a:lnTo>
                  <a:pt x="1546115" y="87644"/>
                </a:lnTo>
                <a:close/>
                <a:moveTo>
                  <a:pt x="1059958" y="0"/>
                </a:moveTo>
                <a:lnTo>
                  <a:pt x="1120050" y="0"/>
                </a:lnTo>
                <a:lnTo>
                  <a:pt x="1120050" y="87644"/>
                </a:lnTo>
                <a:lnTo>
                  <a:pt x="1207694" y="87644"/>
                </a:lnTo>
                <a:lnTo>
                  <a:pt x="1207694" y="147736"/>
                </a:lnTo>
                <a:lnTo>
                  <a:pt x="1120050" y="147736"/>
                </a:lnTo>
                <a:lnTo>
                  <a:pt x="1120050" y="235380"/>
                </a:lnTo>
                <a:lnTo>
                  <a:pt x="1059958" y="235380"/>
                </a:lnTo>
                <a:lnTo>
                  <a:pt x="1059958" y="147736"/>
                </a:lnTo>
                <a:lnTo>
                  <a:pt x="972314" y="147736"/>
                </a:lnTo>
                <a:lnTo>
                  <a:pt x="972314" y="87644"/>
                </a:lnTo>
                <a:lnTo>
                  <a:pt x="1059958" y="8764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738360" y="287264"/>
            <a:ext cx="1610841" cy="2769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621346" y="363103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621934" y="416055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621934" y="469008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1118781" y="36087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22180" y="348818"/>
            <a:ext cx="1281834" cy="1693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82020" y="507803"/>
            <a:ext cx="3375259" cy="617881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alphaModFix amt="100000"/>
          </a:blip>
          <a:srcRect l="425" t="10280" r="16208" b="10280"/>
          <a:stretch>
            <a:fillRect/>
          </a:stretch>
        </p:blipFill>
        <p:spPr>
          <a:xfrm flipH="1">
            <a:off x="9046651" y="2948940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" name="标题 1"/>
          <p:cNvSpPr txBox="1"/>
          <p:nvPr/>
        </p:nvSpPr>
        <p:spPr>
          <a:xfrm>
            <a:off x="897886" y="4680026"/>
            <a:ext cx="574259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p>
            <a:pPr algn="l"/>
            <a:r>
              <a:rPr kumimoji="1"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团队：应煜婕，刘夫雨，陈娴，汪美琪</a:t>
            </a:r>
            <a:r>
              <a:rPr kumimoji="1"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，</a:t>
            </a:r>
            <a:r>
              <a:rPr kumimoji="1"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胡依囡</a:t>
            </a:r>
            <a:r>
              <a:rPr kumimoji="1"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
</a:t>
            </a:r>
            <a:endParaRPr kumimoji="1"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841" t="2371" r="2835" b="39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208342"/>
            <a:ext cx="2222340" cy="434842"/>
          </a:xfrm>
          <a:custGeom>
            <a:avLst/>
            <a:gdLst>
              <a:gd name="connsiteX0" fmla="*/ 0 w 2222340"/>
              <a:gd name="connsiteY0" fmla="*/ 0 h 434842"/>
              <a:gd name="connsiteX1" fmla="*/ 2004919 w 2222340"/>
              <a:gd name="connsiteY1" fmla="*/ 0 h 434842"/>
              <a:gd name="connsiteX2" fmla="*/ 2222340 w 2222340"/>
              <a:gd name="connsiteY2" fmla="*/ 217421 h 434842"/>
              <a:gd name="connsiteX3" fmla="*/ 2222339 w 2222340"/>
              <a:gd name="connsiteY3" fmla="*/ 217421 h 434842"/>
              <a:gd name="connsiteX4" fmla="*/ 2004918 w 2222340"/>
              <a:gd name="connsiteY4" fmla="*/ 434842 h 434842"/>
              <a:gd name="connsiteX5" fmla="*/ 0 w 2222340"/>
              <a:gd name="connsiteY5" fmla="*/ 434841 h 434842"/>
            </a:gdLst>
            <a:ahLst/>
            <a:cxnLst/>
            <a:rect l="l" t="t" r="r" b="b"/>
            <a:pathLst>
              <a:path w="2222340" h="434842">
                <a:moveTo>
                  <a:pt x="0" y="0"/>
                </a:moveTo>
                <a:lnTo>
                  <a:pt x="2004919" y="0"/>
                </a:lnTo>
                <a:cubicBezTo>
                  <a:pt x="2124997" y="0"/>
                  <a:pt x="2222340" y="97343"/>
                  <a:pt x="2222340" y="217421"/>
                </a:cubicBezTo>
                <a:lnTo>
                  <a:pt x="2222339" y="217421"/>
                </a:lnTo>
                <a:cubicBezTo>
                  <a:pt x="2222339" y="337499"/>
                  <a:pt x="2124996" y="434842"/>
                  <a:pt x="2004918" y="434842"/>
                </a:cubicBezTo>
                <a:lnTo>
                  <a:pt x="0" y="434841"/>
                </a:ln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25366" y="4065785"/>
            <a:ext cx="2111003" cy="932760"/>
          </a:xfrm>
          <a:prstGeom prst="bentUpArrow">
            <a:avLst>
              <a:gd name="adj1" fmla="val 17112"/>
              <a:gd name="adj2" fmla="val 17676"/>
              <a:gd name="adj3" fmla="val 23873"/>
            </a:avLst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226060"/>
            <a:ext cx="12192000" cy="1631940"/>
          </a:xfrm>
          <a:custGeom>
            <a:avLst/>
            <a:gdLst>
              <a:gd name="connsiteX0" fmla="*/ 1395765 w 12192000"/>
              <a:gd name="connsiteY0" fmla="*/ 28 h 1631940"/>
              <a:gd name="connsiteX1" fmla="*/ 755258 w 12192000"/>
              <a:gd name="connsiteY1" fmla="*/ 8865 h 1631940"/>
              <a:gd name="connsiteX2" fmla="*/ 272518 w 12192000"/>
              <a:gd name="connsiteY2" fmla="*/ 20319 h 1631940"/>
              <a:gd name="connsiteX3" fmla="*/ 0 w 12192000"/>
              <a:gd name="connsiteY3" fmla="*/ 26602 h 1631940"/>
              <a:gd name="connsiteX4" fmla="*/ 0 w 12192000"/>
              <a:gd name="connsiteY4" fmla="*/ 1631940 h 1631940"/>
              <a:gd name="connsiteX5" fmla="*/ 12192000 w 12192000"/>
              <a:gd name="connsiteY5" fmla="*/ 1631940 h 1631940"/>
              <a:gd name="connsiteX6" fmla="*/ 12192000 w 12192000"/>
              <a:gd name="connsiteY6" fmla="*/ 1204610 h 1631940"/>
              <a:gd name="connsiteX7" fmla="*/ 12185493 w 12192000"/>
              <a:gd name="connsiteY7" fmla="*/ 670601 h 1631940"/>
              <a:gd name="connsiteX8" fmla="*/ 11167049 w 12192000"/>
              <a:gd name="connsiteY8" fmla="*/ 772907 h 1631940"/>
              <a:gd name="connsiteX9" fmla="*/ 8143445 w 12192000"/>
              <a:gd name="connsiteY9" fmla="*/ 1068813 h 1631940"/>
              <a:gd name="connsiteX10" fmla="*/ 6725597 w 12192000"/>
              <a:gd name="connsiteY10" fmla="*/ 1177520 h 1631940"/>
              <a:gd name="connsiteX11" fmla="*/ 4195946 w 12192000"/>
              <a:gd name="connsiteY11" fmla="*/ 1301592 h 1631940"/>
              <a:gd name="connsiteX12" fmla="*/ 2889133 w 12192000"/>
              <a:gd name="connsiteY12" fmla="*/ 1301705 h 1631940"/>
              <a:gd name="connsiteX13" fmla="*/ 1635233 w 12192000"/>
              <a:gd name="connsiteY13" fmla="*/ 1223802 h 1631940"/>
              <a:gd name="connsiteX14" fmla="*/ 661305 w 12192000"/>
              <a:gd name="connsiteY14" fmla="*/ 1039744 h 1631940"/>
              <a:gd name="connsiteX15" fmla="*/ 156870 w 12192000"/>
              <a:gd name="connsiteY15" fmla="*/ 808764 h 1631940"/>
              <a:gd name="connsiteX16" fmla="*/ 167801 w 12192000"/>
              <a:gd name="connsiteY16" fmla="*/ 647236 h 1631940"/>
              <a:gd name="connsiteX17" fmla="*/ 589058 w 12192000"/>
              <a:gd name="connsiteY17" fmla="*/ 372086 h 1631940"/>
              <a:gd name="connsiteX18" fmla="*/ 981956 w 12192000"/>
              <a:gd name="connsiteY18" fmla="*/ 232016 h 1631940"/>
              <a:gd name="connsiteX19" fmla="*/ 1430018 w 12192000"/>
              <a:gd name="connsiteY19" fmla="*/ 96512 h 1631940"/>
              <a:gd name="connsiteX20" fmla="*/ 1464184 w 12192000"/>
              <a:gd name="connsiteY20" fmla="*/ 86 h 1631940"/>
              <a:gd name="connsiteX21" fmla="*/ 1395765 w 12192000"/>
              <a:gd name="connsiteY21" fmla="*/ 28 h 1631940"/>
            </a:gdLst>
            <a:ahLst/>
            <a:cxnLst/>
            <a:rect l="l" t="t" r="r" b="b"/>
            <a:pathLst>
              <a:path w="12192000" h="1631940">
                <a:moveTo>
                  <a:pt x="1395765" y="28"/>
                </a:moveTo>
                <a:cubicBezTo>
                  <a:pt x="1221471" y="376"/>
                  <a:pt x="952562" y="4008"/>
                  <a:pt x="755258" y="8865"/>
                </a:cubicBezTo>
                <a:cubicBezTo>
                  <a:pt x="642514" y="11640"/>
                  <a:pt x="466031" y="15820"/>
                  <a:pt x="272518" y="20319"/>
                </a:cubicBezTo>
                <a:lnTo>
                  <a:pt x="0" y="26602"/>
                </a:lnTo>
                <a:lnTo>
                  <a:pt x="0" y="1631940"/>
                </a:lnTo>
                <a:lnTo>
                  <a:pt x="12192000" y="1631940"/>
                </a:lnTo>
                <a:lnTo>
                  <a:pt x="12192000" y="1204610"/>
                </a:lnTo>
                <a:cubicBezTo>
                  <a:pt x="12192000" y="910906"/>
                  <a:pt x="12189071" y="670601"/>
                  <a:pt x="12185493" y="670601"/>
                </a:cubicBezTo>
                <a:cubicBezTo>
                  <a:pt x="12132977" y="670601"/>
                  <a:pt x="11586916" y="725455"/>
                  <a:pt x="11167049" y="772907"/>
                </a:cubicBezTo>
                <a:cubicBezTo>
                  <a:pt x="10340990" y="866267"/>
                  <a:pt x="8974765" y="999973"/>
                  <a:pt x="8143445" y="1068813"/>
                </a:cubicBezTo>
                <a:cubicBezTo>
                  <a:pt x="7533160" y="1119350"/>
                  <a:pt x="7093495" y="1153059"/>
                  <a:pt x="6725597" y="1177520"/>
                </a:cubicBezTo>
                <a:cubicBezTo>
                  <a:pt x="5777362" y="1240568"/>
                  <a:pt x="5134455" y="1272101"/>
                  <a:pt x="4195946" y="1301592"/>
                </a:cubicBezTo>
                <a:cubicBezTo>
                  <a:pt x="3513662" y="1323031"/>
                  <a:pt x="3432532" y="1323038"/>
                  <a:pt x="2889133" y="1301705"/>
                </a:cubicBezTo>
                <a:cubicBezTo>
                  <a:pt x="2362060" y="1281012"/>
                  <a:pt x="2195538" y="1270666"/>
                  <a:pt x="1635233" y="1223802"/>
                </a:cubicBezTo>
                <a:cubicBezTo>
                  <a:pt x="1412972" y="1205213"/>
                  <a:pt x="964220" y="1120404"/>
                  <a:pt x="661305" y="1039744"/>
                </a:cubicBezTo>
                <a:cubicBezTo>
                  <a:pt x="388228" y="967028"/>
                  <a:pt x="227845" y="893590"/>
                  <a:pt x="156870" y="808764"/>
                </a:cubicBezTo>
                <a:cubicBezTo>
                  <a:pt x="111308" y="754313"/>
                  <a:pt x="112429" y="737757"/>
                  <a:pt x="167801" y="647236"/>
                </a:cubicBezTo>
                <a:cubicBezTo>
                  <a:pt x="233631" y="539614"/>
                  <a:pt x="373993" y="447935"/>
                  <a:pt x="589058" y="372086"/>
                </a:cubicBezTo>
                <a:cubicBezTo>
                  <a:pt x="694951" y="334740"/>
                  <a:pt x="871754" y="271708"/>
                  <a:pt x="981956" y="232016"/>
                </a:cubicBezTo>
                <a:cubicBezTo>
                  <a:pt x="1092158" y="192324"/>
                  <a:pt x="1293785" y="131347"/>
                  <a:pt x="1430018" y="96512"/>
                </a:cubicBezTo>
                <a:cubicBezTo>
                  <a:pt x="1809480" y="-516"/>
                  <a:pt x="1808731" y="1600"/>
                  <a:pt x="1464184" y="86"/>
                </a:cubicBezTo>
                <a:cubicBezTo>
                  <a:pt x="1443632" y="-5"/>
                  <a:pt x="1420664" y="-22"/>
                  <a:pt x="1395765" y="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5207222"/>
            <a:ext cx="12192000" cy="1650778"/>
          </a:xfrm>
          <a:custGeom>
            <a:avLst/>
            <a:gdLst>
              <a:gd name="connsiteX0" fmla="*/ 0 w 12192000"/>
              <a:gd name="connsiteY0" fmla="*/ 920402 h 1650778"/>
              <a:gd name="connsiteX1" fmla="*/ 0 w 12192000"/>
              <a:gd name="connsiteY1" fmla="*/ 1650778 h 1650778"/>
              <a:gd name="connsiteX2" fmla="*/ 12192000 w 12192000"/>
              <a:gd name="connsiteY2" fmla="*/ 1650778 h 1650778"/>
              <a:gd name="connsiteX3" fmla="*/ 12192000 w 12192000"/>
              <a:gd name="connsiteY3" fmla="*/ 1106589 h 1650778"/>
              <a:gd name="connsiteX4" fmla="*/ 12093776 w 12192000"/>
              <a:gd name="connsiteY4" fmla="*/ 1107534 h 1650778"/>
              <a:gd name="connsiteX5" fmla="*/ 11764937 w 12192000"/>
              <a:gd name="connsiteY5" fmla="*/ 1128266 h 1650778"/>
              <a:gd name="connsiteX6" fmla="*/ 11269544 w 12192000"/>
              <a:gd name="connsiteY6" fmla="*/ 1169162 h 1650778"/>
              <a:gd name="connsiteX7" fmla="*/ 10842481 w 12192000"/>
              <a:gd name="connsiteY7" fmla="*/ 1203470 h 1650778"/>
              <a:gd name="connsiteX8" fmla="*/ 7528475 w 12192000"/>
              <a:gd name="connsiteY8" fmla="*/ 1406287 h 1650778"/>
              <a:gd name="connsiteX9" fmla="*/ 3010150 w 12192000"/>
              <a:gd name="connsiteY9" fmla="*/ 1440527 h 1650778"/>
              <a:gd name="connsiteX10" fmla="*/ 225701 w 12192000"/>
              <a:gd name="connsiteY10" fmla="*/ 1021523 h 1650778"/>
              <a:gd name="connsiteX11" fmla="*/ 28204 w 12192000"/>
              <a:gd name="connsiteY11" fmla="*/ 936809 h 1650778"/>
              <a:gd name="connsiteX12" fmla="*/ 0 w 12192000"/>
              <a:gd name="connsiteY12" fmla="*/ 0 h 1650778"/>
              <a:gd name="connsiteX13" fmla="*/ 0 w 12192000"/>
              <a:gd name="connsiteY13" fmla="*/ 582653 h 1650778"/>
              <a:gd name="connsiteX14" fmla="*/ 50841 w 12192000"/>
              <a:gd name="connsiteY14" fmla="*/ 547944 h 1650778"/>
              <a:gd name="connsiteX15" fmla="*/ 584433 w 12192000"/>
              <a:gd name="connsiteY15" fmla="*/ 307135 h 1650778"/>
              <a:gd name="connsiteX16" fmla="*/ 1694425 w 12192000"/>
              <a:gd name="connsiteY16" fmla="*/ 44827 h 1650778"/>
              <a:gd name="connsiteX17" fmla="*/ 1711506 w 12192000"/>
              <a:gd name="connsiteY17" fmla="*/ 20691 h 1650778"/>
              <a:gd name="connsiteX18" fmla="*/ 16440 w 12192000"/>
              <a:gd name="connsiteY18" fmla="*/ 30 h 1650778"/>
            </a:gdLst>
            <a:ahLst/>
            <a:cxnLst/>
            <a:rect l="l" t="t" r="r" b="b"/>
            <a:pathLst>
              <a:path w="12192000" h="1650778">
                <a:moveTo>
                  <a:pt x="0" y="920402"/>
                </a:moveTo>
                <a:lnTo>
                  <a:pt x="0" y="1650778"/>
                </a:lnTo>
                <a:lnTo>
                  <a:pt x="12192000" y="1650778"/>
                </a:lnTo>
                <a:lnTo>
                  <a:pt x="12192000" y="1106589"/>
                </a:lnTo>
                <a:lnTo>
                  <a:pt x="12093776" y="1107534"/>
                </a:lnTo>
                <a:cubicBezTo>
                  <a:pt x="12039753" y="1108053"/>
                  <a:pt x="11891774" y="1117383"/>
                  <a:pt x="11764937" y="1128266"/>
                </a:cubicBezTo>
                <a:cubicBezTo>
                  <a:pt x="11638100" y="1139150"/>
                  <a:pt x="11415174" y="1157553"/>
                  <a:pt x="11269544" y="1169162"/>
                </a:cubicBezTo>
                <a:cubicBezTo>
                  <a:pt x="11123915" y="1180771"/>
                  <a:pt x="10931737" y="1196210"/>
                  <a:pt x="10842481" y="1203470"/>
                </a:cubicBezTo>
                <a:cubicBezTo>
                  <a:pt x="9997354" y="1272219"/>
                  <a:pt x="8959996" y="1335705"/>
                  <a:pt x="7528475" y="1406287"/>
                </a:cubicBezTo>
                <a:cubicBezTo>
                  <a:pt x="6110896" y="1476182"/>
                  <a:pt x="3997400" y="1492197"/>
                  <a:pt x="3010150" y="1440527"/>
                </a:cubicBezTo>
                <a:cubicBezTo>
                  <a:pt x="1663400" y="1370041"/>
                  <a:pt x="806856" y="1241149"/>
                  <a:pt x="225701" y="1021523"/>
                </a:cubicBezTo>
                <a:cubicBezTo>
                  <a:pt x="145098" y="991063"/>
                  <a:pt x="79797" y="963357"/>
                  <a:pt x="28204" y="936809"/>
                </a:cubicBezTo>
                <a:close/>
                <a:moveTo>
                  <a:pt x="0" y="0"/>
                </a:moveTo>
                <a:lnTo>
                  <a:pt x="0" y="582653"/>
                </a:lnTo>
                <a:lnTo>
                  <a:pt x="50841" y="547944"/>
                </a:lnTo>
                <a:cubicBezTo>
                  <a:pt x="189320" y="461005"/>
                  <a:pt x="394304" y="365916"/>
                  <a:pt x="584433" y="307135"/>
                </a:cubicBezTo>
                <a:cubicBezTo>
                  <a:pt x="872690" y="218016"/>
                  <a:pt x="1499508" y="69889"/>
                  <a:pt x="1694425" y="44827"/>
                </a:cubicBezTo>
                <a:cubicBezTo>
                  <a:pt x="1742712" y="38617"/>
                  <a:pt x="1743581" y="37390"/>
                  <a:pt x="1711506" y="20691"/>
                </a:cubicBezTo>
                <a:cubicBezTo>
                  <a:pt x="1684449" y="6602"/>
                  <a:pt x="1346641" y="2486"/>
                  <a:pt x="16440" y="3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666053" y="5354256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6887" y="2214430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787" y="2242459"/>
            <a:ext cx="1872384" cy="21026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FF5A00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233888" y="4489648"/>
            <a:ext cx="4463999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2509157" y="2616909"/>
            <a:ext cx="3875591" cy="17301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功能改进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738360" y="287264"/>
            <a:ext cx="1610841" cy="2769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21346" y="363103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621934" y="416055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621934" y="469008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18781" y="36087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822180" y="348818"/>
            <a:ext cx="1281834" cy="1693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t="21087" b="21087"/>
          <a:stretch>
            <a:fillRect/>
          </a:stretch>
        </p:blipFill>
        <p:spPr>
          <a:xfrm flipH="1">
            <a:off x="8668279" y="1498512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82020" y="507803"/>
            <a:ext cx="3375259" cy="617881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alphaModFix amt="100000"/>
          </a:blip>
          <a:srcRect l="425" t="10280" r="16208" b="10280"/>
          <a:stretch>
            <a:fillRect/>
          </a:stretch>
        </p:blipFill>
        <p:spPr>
          <a:xfrm flipH="1">
            <a:off x="9046651" y="2948940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solidFill>
                <a:schemeClr val="bg2"/>
              </a:solidFill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1938880"/>
            <a:ext cx="12192000" cy="360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1424305"/>
            <a:ext cx="12192000" cy="400748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1375" y="2238249"/>
            <a:ext cx="10496550" cy="45415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38350" y="1556385"/>
            <a:ext cx="7980680" cy="304419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p>
            <a:pPr indent="0" algn="l" fontAlgn="auto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我们的 宠物医院信息管理系统的用户体验优化 是为了解决 宠物医院管理者和用户 的 信息管理效率低下 痛苦，他们需要 一个更直观、更便捷的信息管理平台，但是现有的方案并没有很好地解决这些需求，我们有独特的办法 通过引入响应式设计和增强用户交互界面，它能给用户带来好处 提高工作效率和提升用户体验，远远超过竞争对手 其他宠物医院管理系统，包括我们以前的版本。我们有数据 用户调查和系统使用反馈 支持这一个结论。我们相信新的改进能给我们带来 显著提升的用户量和使用时间，以及更高的用户评价和收入 的业绩改善。</a:t>
            </a:r>
            <a:endParaRPr kumimoji="1" lang="en-US" altLang="zh-CN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功能改进概述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功能改进概述</a:t>
            </a: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1"/>
            </p:custDataLst>
          </p:nvPr>
        </p:nvSpPr>
        <p:spPr>
          <a:xfrm>
            <a:off x="7169823" y="917783"/>
            <a:ext cx="440432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31" name="标题 1"/>
          <p:cNvSpPr txBox="1"/>
          <p:nvPr>
            <p:custDataLst>
              <p:tags r:id="rId2"/>
            </p:custDataLst>
          </p:nvPr>
        </p:nvSpPr>
        <p:spPr>
          <a:xfrm>
            <a:off x="6534144" y="917783"/>
            <a:ext cx="648000" cy="432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32" name="标题 1"/>
          <p:cNvSpPr txBox="1"/>
          <p:nvPr>
            <p:custDataLst>
              <p:tags r:id="rId3"/>
            </p:custDataLst>
          </p:nvPr>
        </p:nvSpPr>
        <p:spPr>
          <a:xfrm>
            <a:off x="7391983" y="1001481"/>
            <a:ext cx="39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移动端应用</a:t>
            </a:r>
            <a:endParaRPr kumimoji="1" lang="en-US" altLang="zh-CN" sz="1600">
              <a:ln w="12700">
                <a:noFill/>
              </a:ln>
              <a:solidFill>
                <a:srgbClr val="2769A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33" name="标题 1"/>
          <p:cNvSpPr txBox="1"/>
          <p:nvPr>
            <p:custDataLst>
              <p:tags r:id="rId4"/>
            </p:custDataLst>
          </p:nvPr>
        </p:nvSpPr>
        <p:spPr>
          <a:xfrm>
            <a:off x="6628826" y="1008812"/>
            <a:ext cx="457200" cy="24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34" name="标题 1"/>
          <p:cNvSpPr txBox="1"/>
          <p:nvPr>
            <p:custDataLst>
              <p:tags r:id="rId5"/>
            </p:custDataLst>
          </p:nvPr>
        </p:nvSpPr>
        <p:spPr>
          <a:xfrm>
            <a:off x="1553248" y="917783"/>
            <a:ext cx="440432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标题 1"/>
          <p:cNvSpPr txBox="1"/>
          <p:nvPr>
            <p:custDataLst>
              <p:tags r:id="rId6"/>
            </p:custDataLst>
          </p:nvPr>
        </p:nvSpPr>
        <p:spPr>
          <a:xfrm>
            <a:off x="917569" y="917783"/>
            <a:ext cx="648000" cy="432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标题 1"/>
          <p:cNvSpPr txBox="1"/>
          <p:nvPr>
            <p:custDataLst>
              <p:tags r:id="rId7"/>
            </p:custDataLst>
          </p:nvPr>
        </p:nvSpPr>
        <p:spPr>
          <a:xfrm>
            <a:off x="1775408" y="1001481"/>
            <a:ext cx="39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智能化功能</a:t>
            </a:r>
            <a:endParaRPr kumimoji="1" lang="en-US" altLang="zh-CN" sz="1600">
              <a:ln w="12700">
                <a:noFill/>
              </a:ln>
              <a:solidFill>
                <a:srgbClr val="2769A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37" name="标题 1"/>
          <p:cNvSpPr txBox="1"/>
          <p:nvPr>
            <p:custDataLst>
              <p:tags r:id="rId8"/>
            </p:custDataLst>
          </p:nvPr>
        </p:nvSpPr>
        <p:spPr>
          <a:xfrm>
            <a:off x="1012251" y="1008812"/>
            <a:ext cx="457200" cy="24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99160" y="1525905"/>
            <a:ext cx="505333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智能诊断： </a:t>
            </a:r>
            <a:r>
              <a:rPr lang="zh-CN" altLang="en-US" sz="1600"/>
              <a:t>利用机器学习和自然语言处理技术，根据宠物症状描述提供初步诊断建议，辅助医生进行诊断。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智能问答：</a:t>
            </a:r>
            <a:r>
              <a:rPr lang="zh-CN" altLang="en-US" sz="1600"/>
              <a:t> 建立宠物健康知识库，通过聊天机器人形式为用户提供常见问题解答和健康咨询。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智能推荐：</a:t>
            </a:r>
            <a:r>
              <a:rPr lang="zh-CN" altLang="en-US" sz="1600"/>
              <a:t> 根据宠物种类、年龄、健康状况等信息，为用户推荐合适的药品、保健品和医疗服务。</a:t>
            </a:r>
            <a:endParaRPr lang="zh-CN" altLang="en-US" sz="1600"/>
          </a:p>
        </p:txBody>
      </p:sp>
      <p:sp>
        <p:nvSpPr>
          <p:cNvPr id="40" name="文本框 39"/>
          <p:cNvSpPr txBox="1"/>
          <p:nvPr/>
        </p:nvSpPr>
        <p:spPr>
          <a:xfrm>
            <a:off x="6534150" y="1558925"/>
            <a:ext cx="50533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开发移动端应用程序，方便用户随时随地查看宠物信息、预约挂号、查看医嘱等。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支持在线支付功能，方便用户进行药品购买和费用结算。</a:t>
            </a:r>
            <a:endParaRPr lang="zh-CN" altLang="en-US" sz="1600"/>
          </a:p>
        </p:txBody>
      </p:sp>
      <p:sp>
        <p:nvSpPr>
          <p:cNvPr id="41" name="标题 1"/>
          <p:cNvSpPr txBox="1"/>
          <p:nvPr>
            <p:custDataLst>
              <p:tags r:id="rId9"/>
            </p:custDataLst>
          </p:nvPr>
        </p:nvSpPr>
        <p:spPr>
          <a:xfrm>
            <a:off x="7170458" y="2771983"/>
            <a:ext cx="440432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42" name="标题 1"/>
          <p:cNvSpPr txBox="1"/>
          <p:nvPr>
            <p:custDataLst>
              <p:tags r:id="rId10"/>
            </p:custDataLst>
          </p:nvPr>
        </p:nvSpPr>
        <p:spPr>
          <a:xfrm>
            <a:off x="6534779" y="2771983"/>
            <a:ext cx="648000" cy="432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>
            <p:custDataLst>
              <p:tags r:id="rId11"/>
            </p:custDataLst>
          </p:nvPr>
        </p:nvSpPr>
        <p:spPr>
          <a:xfrm>
            <a:off x="7392618" y="2855681"/>
            <a:ext cx="39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数据可视化</a:t>
            </a:r>
            <a:endParaRPr kumimoji="1" lang="en-US" altLang="zh-CN" sz="1600">
              <a:ln w="12700">
                <a:noFill/>
              </a:ln>
              <a:solidFill>
                <a:srgbClr val="2769A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44" name="标题 1"/>
          <p:cNvSpPr txBox="1"/>
          <p:nvPr>
            <p:custDataLst>
              <p:tags r:id="rId12"/>
            </p:custDataLst>
          </p:nvPr>
        </p:nvSpPr>
        <p:spPr>
          <a:xfrm>
            <a:off x="6629461" y="2863012"/>
            <a:ext cx="457200" cy="24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629400" y="3456940"/>
            <a:ext cx="50533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对宠物健康数据进行分析和可视化展示，帮助用户了解宠物的健康状况和趋势。</a:t>
            </a:r>
            <a:endParaRPr lang="zh-CN" altLang="en-US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提供健康报告，帮助用户了解宠物的健康状况和潜在风险。</a:t>
            </a:r>
            <a:endParaRPr lang="zh-CN" altLang="en-US" sz="1600"/>
          </a:p>
        </p:txBody>
      </p:sp>
      <p:sp>
        <p:nvSpPr>
          <p:cNvPr id="46" name="标题 1"/>
          <p:cNvSpPr txBox="1"/>
          <p:nvPr>
            <p:custDataLst>
              <p:tags r:id="rId13"/>
            </p:custDataLst>
          </p:nvPr>
        </p:nvSpPr>
        <p:spPr>
          <a:xfrm>
            <a:off x="1625003" y="4226133"/>
            <a:ext cx="440432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47" name="标题 1"/>
          <p:cNvSpPr txBox="1"/>
          <p:nvPr>
            <p:custDataLst>
              <p:tags r:id="rId14"/>
            </p:custDataLst>
          </p:nvPr>
        </p:nvSpPr>
        <p:spPr>
          <a:xfrm>
            <a:off x="989324" y="4226133"/>
            <a:ext cx="648000" cy="432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48" name="标题 1"/>
          <p:cNvSpPr txBox="1"/>
          <p:nvPr>
            <p:custDataLst>
              <p:tags r:id="rId15"/>
            </p:custDataLst>
          </p:nvPr>
        </p:nvSpPr>
        <p:spPr>
          <a:xfrm>
            <a:off x="1847163" y="4309831"/>
            <a:ext cx="39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社交功能</a:t>
            </a:r>
            <a:endParaRPr kumimoji="1" lang="en-US" altLang="zh-CN" sz="1600">
              <a:ln w="12700">
                <a:noFill/>
              </a:ln>
              <a:solidFill>
                <a:srgbClr val="2769A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49" name="标题 1"/>
          <p:cNvSpPr txBox="1"/>
          <p:nvPr>
            <p:custDataLst>
              <p:tags r:id="rId16"/>
            </p:custDataLst>
          </p:nvPr>
        </p:nvSpPr>
        <p:spPr>
          <a:xfrm>
            <a:off x="1084006" y="4317162"/>
            <a:ext cx="457200" cy="24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899160" y="4794250"/>
            <a:ext cx="50533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建立宠物社区，方便用户交流养宠经验，分享宠物趣事。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提供宠物领养和寄养信息，帮助用户解决宠物照顾问题。</a:t>
            </a:r>
            <a:endParaRPr lang="zh-CN" altLang="en-US" sz="1600"/>
          </a:p>
        </p:txBody>
      </p:sp>
      <p:sp>
        <p:nvSpPr>
          <p:cNvPr id="51" name="标题 1"/>
          <p:cNvSpPr txBox="1"/>
          <p:nvPr>
            <p:custDataLst>
              <p:tags r:id="rId17"/>
            </p:custDataLst>
          </p:nvPr>
        </p:nvSpPr>
        <p:spPr>
          <a:xfrm>
            <a:off x="7160933" y="4626183"/>
            <a:ext cx="440432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52" name="标题 1"/>
          <p:cNvSpPr txBox="1"/>
          <p:nvPr>
            <p:custDataLst>
              <p:tags r:id="rId18"/>
            </p:custDataLst>
          </p:nvPr>
        </p:nvSpPr>
        <p:spPr>
          <a:xfrm>
            <a:off x="6525254" y="4626183"/>
            <a:ext cx="648000" cy="432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53" name="标题 1"/>
          <p:cNvSpPr txBox="1"/>
          <p:nvPr>
            <p:custDataLst>
              <p:tags r:id="rId19"/>
            </p:custDataLst>
          </p:nvPr>
        </p:nvSpPr>
        <p:spPr>
          <a:xfrm>
            <a:off x="7383093" y="4709881"/>
            <a:ext cx="39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集成第三方服务</a:t>
            </a:r>
            <a:endParaRPr kumimoji="1" lang="en-US" altLang="zh-CN" sz="1600">
              <a:ln w="12700">
                <a:noFill/>
              </a:ln>
              <a:solidFill>
                <a:srgbClr val="2769A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54" name="标题 1"/>
          <p:cNvSpPr txBox="1"/>
          <p:nvPr>
            <p:custDataLst>
              <p:tags r:id="rId20"/>
            </p:custDataLst>
          </p:nvPr>
        </p:nvSpPr>
        <p:spPr>
          <a:xfrm>
            <a:off x="6619936" y="4717212"/>
            <a:ext cx="457200" cy="24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6619875" y="5311140"/>
            <a:ext cx="505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与宠物医院、宠物用品店等合作，提供预约挂号、购买药品等服务。</a:t>
            </a:r>
            <a:endParaRPr lang="zh-CN" altLang="en-US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与宠物保险公司合作，提供宠物保险服务。</a:t>
            </a:r>
            <a:endParaRPr lang="zh-CN" alt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841" t="2371" r="2835" b="39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208342"/>
            <a:ext cx="2222340" cy="434842"/>
          </a:xfrm>
          <a:custGeom>
            <a:avLst/>
            <a:gdLst>
              <a:gd name="connsiteX0" fmla="*/ 0 w 2222340"/>
              <a:gd name="connsiteY0" fmla="*/ 0 h 434842"/>
              <a:gd name="connsiteX1" fmla="*/ 2004919 w 2222340"/>
              <a:gd name="connsiteY1" fmla="*/ 0 h 434842"/>
              <a:gd name="connsiteX2" fmla="*/ 2222340 w 2222340"/>
              <a:gd name="connsiteY2" fmla="*/ 217421 h 434842"/>
              <a:gd name="connsiteX3" fmla="*/ 2222339 w 2222340"/>
              <a:gd name="connsiteY3" fmla="*/ 217421 h 434842"/>
              <a:gd name="connsiteX4" fmla="*/ 2004918 w 2222340"/>
              <a:gd name="connsiteY4" fmla="*/ 434842 h 434842"/>
              <a:gd name="connsiteX5" fmla="*/ 0 w 2222340"/>
              <a:gd name="connsiteY5" fmla="*/ 434841 h 434842"/>
            </a:gdLst>
            <a:ahLst/>
            <a:cxnLst/>
            <a:rect l="l" t="t" r="r" b="b"/>
            <a:pathLst>
              <a:path w="2222340" h="434842">
                <a:moveTo>
                  <a:pt x="0" y="0"/>
                </a:moveTo>
                <a:lnTo>
                  <a:pt x="2004919" y="0"/>
                </a:lnTo>
                <a:cubicBezTo>
                  <a:pt x="2124997" y="0"/>
                  <a:pt x="2222340" y="97343"/>
                  <a:pt x="2222340" y="217421"/>
                </a:cubicBezTo>
                <a:lnTo>
                  <a:pt x="2222339" y="217421"/>
                </a:lnTo>
                <a:cubicBezTo>
                  <a:pt x="2222339" y="337499"/>
                  <a:pt x="2124996" y="434842"/>
                  <a:pt x="2004918" y="434842"/>
                </a:cubicBezTo>
                <a:lnTo>
                  <a:pt x="0" y="434841"/>
                </a:ln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25366" y="4065785"/>
            <a:ext cx="2111003" cy="932760"/>
          </a:xfrm>
          <a:prstGeom prst="bentUpArrow">
            <a:avLst>
              <a:gd name="adj1" fmla="val 17112"/>
              <a:gd name="adj2" fmla="val 17676"/>
              <a:gd name="adj3" fmla="val 23873"/>
            </a:avLst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226060"/>
            <a:ext cx="12192000" cy="1631940"/>
          </a:xfrm>
          <a:custGeom>
            <a:avLst/>
            <a:gdLst>
              <a:gd name="connsiteX0" fmla="*/ 1395765 w 12192000"/>
              <a:gd name="connsiteY0" fmla="*/ 28 h 1631940"/>
              <a:gd name="connsiteX1" fmla="*/ 755258 w 12192000"/>
              <a:gd name="connsiteY1" fmla="*/ 8865 h 1631940"/>
              <a:gd name="connsiteX2" fmla="*/ 272518 w 12192000"/>
              <a:gd name="connsiteY2" fmla="*/ 20319 h 1631940"/>
              <a:gd name="connsiteX3" fmla="*/ 0 w 12192000"/>
              <a:gd name="connsiteY3" fmla="*/ 26602 h 1631940"/>
              <a:gd name="connsiteX4" fmla="*/ 0 w 12192000"/>
              <a:gd name="connsiteY4" fmla="*/ 1631940 h 1631940"/>
              <a:gd name="connsiteX5" fmla="*/ 12192000 w 12192000"/>
              <a:gd name="connsiteY5" fmla="*/ 1631940 h 1631940"/>
              <a:gd name="connsiteX6" fmla="*/ 12192000 w 12192000"/>
              <a:gd name="connsiteY6" fmla="*/ 1204610 h 1631940"/>
              <a:gd name="connsiteX7" fmla="*/ 12185493 w 12192000"/>
              <a:gd name="connsiteY7" fmla="*/ 670601 h 1631940"/>
              <a:gd name="connsiteX8" fmla="*/ 11167049 w 12192000"/>
              <a:gd name="connsiteY8" fmla="*/ 772907 h 1631940"/>
              <a:gd name="connsiteX9" fmla="*/ 8143445 w 12192000"/>
              <a:gd name="connsiteY9" fmla="*/ 1068813 h 1631940"/>
              <a:gd name="connsiteX10" fmla="*/ 6725597 w 12192000"/>
              <a:gd name="connsiteY10" fmla="*/ 1177520 h 1631940"/>
              <a:gd name="connsiteX11" fmla="*/ 4195946 w 12192000"/>
              <a:gd name="connsiteY11" fmla="*/ 1301592 h 1631940"/>
              <a:gd name="connsiteX12" fmla="*/ 2889133 w 12192000"/>
              <a:gd name="connsiteY12" fmla="*/ 1301705 h 1631940"/>
              <a:gd name="connsiteX13" fmla="*/ 1635233 w 12192000"/>
              <a:gd name="connsiteY13" fmla="*/ 1223802 h 1631940"/>
              <a:gd name="connsiteX14" fmla="*/ 661305 w 12192000"/>
              <a:gd name="connsiteY14" fmla="*/ 1039744 h 1631940"/>
              <a:gd name="connsiteX15" fmla="*/ 156870 w 12192000"/>
              <a:gd name="connsiteY15" fmla="*/ 808764 h 1631940"/>
              <a:gd name="connsiteX16" fmla="*/ 167801 w 12192000"/>
              <a:gd name="connsiteY16" fmla="*/ 647236 h 1631940"/>
              <a:gd name="connsiteX17" fmla="*/ 589058 w 12192000"/>
              <a:gd name="connsiteY17" fmla="*/ 372086 h 1631940"/>
              <a:gd name="connsiteX18" fmla="*/ 981956 w 12192000"/>
              <a:gd name="connsiteY18" fmla="*/ 232016 h 1631940"/>
              <a:gd name="connsiteX19" fmla="*/ 1430018 w 12192000"/>
              <a:gd name="connsiteY19" fmla="*/ 96512 h 1631940"/>
              <a:gd name="connsiteX20" fmla="*/ 1464184 w 12192000"/>
              <a:gd name="connsiteY20" fmla="*/ 86 h 1631940"/>
              <a:gd name="connsiteX21" fmla="*/ 1395765 w 12192000"/>
              <a:gd name="connsiteY21" fmla="*/ 28 h 1631940"/>
            </a:gdLst>
            <a:ahLst/>
            <a:cxnLst/>
            <a:rect l="l" t="t" r="r" b="b"/>
            <a:pathLst>
              <a:path w="12192000" h="1631940">
                <a:moveTo>
                  <a:pt x="1395765" y="28"/>
                </a:moveTo>
                <a:cubicBezTo>
                  <a:pt x="1221471" y="376"/>
                  <a:pt x="952562" y="4008"/>
                  <a:pt x="755258" y="8865"/>
                </a:cubicBezTo>
                <a:cubicBezTo>
                  <a:pt x="642514" y="11640"/>
                  <a:pt x="466031" y="15820"/>
                  <a:pt x="272518" y="20319"/>
                </a:cubicBezTo>
                <a:lnTo>
                  <a:pt x="0" y="26602"/>
                </a:lnTo>
                <a:lnTo>
                  <a:pt x="0" y="1631940"/>
                </a:lnTo>
                <a:lnTo>
                  <a:pt x="12192000" y="1631940"/>
                </a:lnTo>
                <a:lnTo>
                  <a:pt x="12192000" y="1204610"/>
                </a:lnTo>
                <a:cubicBezTo>
                  <a:pt x="12192000" y="910906"/>
                  <a:pt x="12189071" y="670601"/>
                  <a:pt x="12185493" y="670601"/>
                </a:cubicBezTo>
                <a:cubicBezTo>
                  <a:pt x="12132977" y="670601"/>
                  <a:pt x="11586916" y="725455"/>
                  <a:pt x="11167049" y="772907"/>
                </a:cubicBezTo>
                <a:cubicBezTo>
                  <a:pt x="10340990" y="866267"/>
                  <a:pt x="8974765" y="999973"/>
                  <a:pt x="8143445" y="1068813"/>
                </a:cubicBezTo>
                <a:cubicBezTo>
                  <a:pt x="7533160" y="1119350"/>
                  <a:pt x="7093495" y="1153059"/>
                  <a:pt x="6725597" y="1177520"/>
                </a:cubicBezTo>
                <a:cubicBezTo>
                  <a:pt x="5777362" y="1240568"/>
                  <a:pt x="5134455" y="1272101"/>
                  <a:pt x="4195946" y="1301592"/>
                </a:cubicBezTo>
                <a:cubicBezTo>
                  <a:pt x="3513662" y="1323031"/>
                  <a:pt x="3432532" y="1323038"/>
                  <a:pt x="2889133" y="1301705"/>
                </a:cubicBezTo>
                <a:cubicBezTo>
                  <a:pt x="2362060" y="1281012"/>
                  <a:pt x="2195538" y="1270666"/>
                  <a:pt x="1635233" y="1223802"/>
                </a:cubicBezTo>
                <a:cubicBezTo>
                  <a:pt x="1412972" y="1205213"/>
                  <a:pt x="964220" y="1120404"/>
                  <a:pt x="661305" y="1039744"/>
                </a:cubicBezTo>
                <a:cubicBezTo>
                  <a:pt x="388228" y="967028"/>
                  <a:pt x="227845" y="893590"/>
                  <a:pt x="156870" y="808764"/>
                </a:cubicBezTo>
                <a:cubicBezTo>
                  <a:pt x="111308" y="754313"/>
                  <a:pt x="112429" y="737757"/>
                  <a:pt x="167801" y="647236"/>
                </a:cubicBezTo>
                <a:cubicBezTo>
                  <a:pt x="233631" y="539614"/>
                  <a:pt x="373993" y="447935"/>
                  <a:pt x="589058" y="372086"/>
                </a:cubicBezTo>
                <a:cubicBezTo>
                  <a:pt x="694951" y="334740"/>
                  <a:pt x="871754" y="271708"/>
                  <a:pt x="981956" y="232016"/>
                </a:cubicBezTo>
                <a:cubicBezTo>
                  <a:pt x="1092158" y="192324"/>
                  <a:pt x="1293785" y="131347"/>
                  <a:pt x="1430018" y="96512"/>
                </a:cubicBezTo>
                <a:cubicBezTo>
                  <a:pt x="1809480" y="-516"/>
                  <a:pt x="1808731" y="1600"/>
                  <a:pt x="1464184" y="86"/>
                </a:cubicBezTo>
                <a:cubicBezTo>
                  <a:pt x="1443632" y="-5"/>
                  <a:pt x="1420664" y="-22"/>
                  <a:pt x="1395765" y="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5207222"/>
            <a:ext cx="12192000" cy="1650778"/>
          </a:xfrm>
          <a:custGeom>
            <a:avLst/>
            <a:gdLst>
              <a:gd name="connsiteX0" fmla="*/ 0 w 12192000"/>
              <a:gd name="connsiteY0" fmla="*/ 920402 h 1650778"/>
              <a:gd name="connsiteX1" fmla="*/ 0 w 12192000"/>
              <a:gd name="connsiteY1" fmla="*/ 1650778 h 1650778"/>
              <a:gd name="connsiteX2" fmla="*/ 12192000 w 12192000"/>
              <a:gd name="connsiteY2" fmla="*/ 1650778 h 1650778"/>
              <a:gd name="connsiteX3" fmla="*/ 12192000 w 12192000"/>
              <a:gd name="connsiteY3" fmla="*/ 1106589 h 1650778"/>
              <a:gd name="connsiteX4" fmla="*/ 12093776 w 12192000"/>
              <a:gd name="connsiteY4" fmla="*/ 1107534 h 1650778"/>
              <a:gd name="connsiteX5" fmla="*/ 11764937 w 12192000"/>
              <a:gd name="connsiteY5" fmla="*/ 1128266 h 1650778"/>
              <a:gd name="connsiteX6" fmla="*/ 11269544 w 12192000"/>
              <a:gd name="connsiteY6" fmla="*/ 1169162 h 1650778"/>
              <a:gd name="connsiteX7" fmla="*/ 10842481 w 12192000"/>
              <a:gd name="connsiteY7" fmla="*/ 1203470 h 1650778"/>
              <a:gd name="connsiteX8" fmla="*/ 7528475 w 12192000"/>
              <a:gd name="connsiteY8" fmla="*/ 1406287 h 1650778"/>
              <a:gd name="connsiteX9" fmla="*/ 3010150 w 12192000"/>
              <a:gd name="connsiteY9" fmla="*/ 1440527 h 1650778"/>
              <a:gd name="connsiteX10" fmla="*/ 225701 w 12192000"/>
              <a:gd name="connsiteY10" fmla="*/ 1021523 h 1650778"/>
              <a:gd name="connsiteX11" fmla="*/ 28204 w 12192000"/>
              <a:gd name="connsiteY11" fmla="*/ 936809 h 1650778"/>
              <a:gd name="connsiteX12" fmla="*/ 0 w 12192000"/>
              <a:gd name="connsiteY12" fmla="*/ 0 h 1650778"/>
              <a:gd name="connsiteX13" fmla="*/ 0 w 12192000"/>
              <a:gd name="connsiteY13" fmla="*/ 582653 h 1650778"/>
              <a:gd name="connsiteX14" fmla="*/ 50841 w 12192000"/>
              <a:gd name="connsiteY14" fmla="*/ 547944 h 1650778"/>
              <a:gd name="connsiteX15" fmla="*/ 584433 w 12192000"/>
              <a:gd name="connsiteY15" fmla="*/ 307135 h 1650778"/>
              <a:gd name="connsiteX16" fmla="*/ 1694425 w 12192000"/>
              <a:gd name="connsiteY16" fmla="*/ 44827 h 1650778"/>
              <a:gd name="connsiteX17" fmla="*/ 1711506 w 12192000"/>
              <a:gd name="connsiteY17" fmla="*/ 20691 h 1650778"/>
              <a:gd name="connsiteX18" fmla="*/ 16440 w 12192000"/>
              <a:gd name="connsiteY18" fmla="*/ 30 h 1650778"/>
            </a:gdLst>
            <a:ahLst/>
            <a:cxnLst/>
            <a:rect l="l" t="t" r="r" b="b"/>
            <a:pathLst>
              <a:path w="12192000" h="1650778">
                <a:moveTo>
                  <a:pt x="0" y="920402"/>
                </a:moveTo>
                <a:lnTo>
                  <a:pt x="0" y="1650778"/>
                </a:lnTo>
                <a:lnTo>
                  <a:pt x="12192000" y="1650778"/>
                </a:lnTo>
                <a:lnTo>
                  <a:pt x="12192000" y="1106589"/>
                </a:lnTo>
                <a:lnTo>
                  <a:pt x="12093776" y="1107534"/>
                </a:lnTo>
                <a:cubicBezTo>
                  <a:pt x="12039753" y="1108053"/>
                  <a:pt x="11891774" y="1117383"/>
                  <a:pt x="11764937" y="1128266"/>
                </a:cubicBezTo>
                <a:cubicBezTo>
                  <a:pt x="11638100" y="1139150"/>
                  <a:pt x="11415174" y="1157553"/>
                  <a:pt x="11269544" y="1169162"/>
                </a:cubicBezTo>
                <a:cubicBezTo>
                  <a:pt x="11123915" y="1180771"/>
                  <a:pt x="10931737" y="1196210"/>
                  <a:pt x="10842481" y="1203470"/>
                </a:cubicBezTo>
                <a:cubicBezTo>
                  <a:pt x="9997354" y="1272219"/>
                  <a:pt x="8959996" y="1335705"/>
                  <a:pt x="7528475" y="1406287"/>
                </a:cubicBezTo>
                <a:cubicBezTo>
                  <a:pt x="6110896" y="1476182"/>
                  <a:pt x="3997400" y="1492197"/>
                  <a:pt x="3010150" y="1440527"/>
                </a:cubicBezTo>
                <a:cubicBezTo>
                  <a:pt x="1663400" y="1370041"/>
                  <a:pt x="806856" y="1241149"/>
                  <a:pt x="225701" y="1021523"/>
                </a:cubicBezTo>
                <a:cubicBezTo>
                  <a:pt x="145098" y="991063"/>
                  <a:pt x="79797" y="963357"/>
                  <a:pt x="28204" y="936809"/>
                </a:cubicBezTo>
                <a:close/>
                <a:moveTo>
                  <a:pt x="0" y="0"/>
                </a:moveTo>
                <a:lnTo>
                  <a:pt x="0" y="582653"/>
                </a:lnTo>
                <a:lnTo>
                  <a:pt x="50841" y="547944"/>
                </a:lnTo>
                <a:cubicBezTo>
                  <a:pt x="189320" y="461005"/>
                  <a:pt x="394304" y="365916"/>
                  <a:pt x="584433" y="307135"/>
                </a:cubicBezTo>
                <a:cubicBezTo>
                  <a:pt x="872690" y="218016"/>
                  <a:pt x="1499508" y="69889"/>
                  <a:pt x="1694425" y="44827"/>
                </a:cubicBezTo>
                <a:cubicBezTo>
                  <a:pt x="1742712" y="38617"/>
                  <a:pt x="1743581" y="37390"/>
                  <a:pt x="1711506" y="20691"/>
                </a:cubicBezTo>
                <a:cubicBezTo>
                  <a:pt x="1684449" y="6602"/>
                  <a:pt x="1346641" y="2486"/>
                  <a:pt x="16440" y="3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666053" y="5354256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6887" y="2214430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787" y="2242459"/>
            <a:ext cx="1872384" cy="21026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FF5A00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233888" y="4489648"/>
            <a:ext cx="4463999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2509157" y="2616909"/>
            <a:ext cx="3875591" cy="17301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团队项目功能象限分析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21346" y="363103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621934" y="416055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621934" y="469008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t="21087" b="21087"/>
          <a:stretch>
            <a:fillRect/>
          </a:stretch>
        </p:blipFill>
        <p:spPr>
          <a:xfrm flipH="1">
            <a:off x="8668279" y="1498512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82020" y="507803"/>
            <a:ext cx="3375259" cy="617881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alphaModFix amt="100000"/>
          </a:blip>
          <a:srcRect l="425" t="10280" r="16208" b="10280"/>
          <a:stretch>
            <a:fillRect/>
          </a:stretch>
        </p:blipFill>
        <p:spPr>
          <a:xfrm flipH="1">
            <a:off x="9046651" y="2948940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660400" y="2067861"/>
            <a:ext cx="4303183" cy="56053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/>
            <a:endParaRPr kumimoji="1" lang="zh-CN" altLang="en-US"/>
          </a:p>
        </p:txBody>
      </p:sp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816610" y="405130"/>
          <a:ext cx="10734040" cy="6158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7020"/>
                <a:gridCol w="5367020"/>
              </a:tblGrid>
              <a:tr h="36302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/>
                        <a:t>第二象限</a:t>
                      </a:r>
                      <a:endParaRPr lang="zh-CN" altLang="en-US" sz="1600" b="1"/>
                    </a:p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ym typeface="+mn-ea"/>
                        </a:rPr>
                        <a:t>1. 界面 &amp; 体验：</a:t>
                      </a:r>
                      <a:endParaRPr lang="zh-CN" altLang="en-US" sz="1600" b="1"/>
                    </a:p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zh-CN" altLang="en-US" sz="1600">
                          <a:sym typeface="+mn-ea"/>
                        </a:rPr>
                        <a:t>界面美化： 采用现代 UI，提升视觉体验。</a:t>
                      </a:r>
                      <a:endParaRPr lang="zh-CN" altLang="en-US" sz="1600"/>
                    </a:p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zh-CN" altLang="en-US" sz="1600">
                          <a:sym typeface="+mn-ea"/>
                        </a:rPr>
                        <a:t>操作简化： 减少步骤，直观易用。</a:t>
                      </a:r>
                      <a:endParaRPr lang="zh-CN" altLang="en-US" sz="1600"/>
                    </a:p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zh-CN" altLang="en-US" sz="1600">
                          <a:sym typeface="+mn-ea"/>
                        </a:rPr>
                        <a:t>移动优化： 确保移动设备兼容性。</a:t>
                      </a:r>
                      <a:endParaRPr lang="zh-CN" altLang="en-US" sz="1600"/>
                    </a:p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ym typeface="+mn-ea"/>
                        </a:rPr>
                        <a:t>2. 功能增强：</a:t>
                      </a:r>
                      <a:endParaRPr lang="zh-CN" altLang="en-US" sz="1600" b="1"/>
                    </a:p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zh-CN" altLang="en-US" sz="1600">
                          <a:sym typeface="+mn-ea"/>
                        </a:rPr>
                        <a:t>预约管理： 添加提醒、取消功能。</a:t>
                      </a:r>
                      <a:endParaRPr lang="zh-CN" altLang="en-US" sz="1600"/>
                    </a:p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zh-CN" altLang="en-US" sz="1600">
                          <a:sym typeface="+mn-ea"/>
                        </a:rPr>
                        <a:t>医嘱跟踪： 实时查看医嘱执行情况。</a:t>
                      </a:r>
                      <a:endParaRPr lang="zh-CN" altLang="en-US" sz="1600"/>
                    </a:p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zh-CN" altLang="en-US" sz="1600">
                          <a:sym typeface="+mn-ea"/>
                        </a:rPr>
                        <a:t>药品管理： 库存、过期提醒。</a:t>
                      </a:r>
                      <a:endParaRPr lang="zh-CN" altLang="en-US" sz="1600"/>
                    </a:p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zh-CN" altLang="en-US" sz="1600">
                          <a:sym typeface="+mn-ea"/>
                        </a:rPr>
                        <a:t>订单跟踪： 实时查看订单状态，售后咨询。</a:t>
                      </a:r>
                      <a:endParaRPr lang="zh-CN" altLang="en-US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/>
                        <a:t>第一象限</a:t>
                      </a:r>
                      <a:endParaRPr lang="zh-CN" altLang="en-US" sz="1600" b="1"/>
                    </a:p>
                    <a:p>
                      <a:pPr marL="0" marR="0" algn="l" rtl="0" eaLnBrk="1" fontAlgn="auto" latinLnBrk="0" hangingPunct="1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zh-CN" altLang="en-US" sz="1600">
                          <a:cs typeface="+mn-ea"/>
                          <a:sym typeface="+mn-ea"/>
                        </a:rPr>
                        <a:t>1. </a:t>
                      </a:r>
                      <a:r>
                        <a:rPr lang="zh-CN" altLang="en-US" sz="1600" b="1">
                          <a:cs typeface="+mn-ea"/>
                          <a:sym typeface="+mn-ea"/>
                        </a:rPr>
                        <a:t>在线咨询：</a:t>
                      </a:r>
                      <a:r>
                        <a:rPr lang="zh-CN" altLang="en-US" sz="1600">
                          <a:cs typeface="+mn-ea"/>
                          <a:sym typeface="+mn-ea"/>
                        </a:rPr>
                        <a:t> 实时连接用户与医生，随时随地解决宠物健康问题。</a:t>
                      </a:r>
                      <a:endParaRPr lang="zh-CN" altLang="en-US" sz="1600">
                        <a:cs typeface="+mn-ea"/>
                        <a:sym typeface="+mn-ea"/>
                      </a:endParaRPr>
                    </a:p>
                    <a:p>
                      <a:pPr marL="0" marR="0" algn="l" rtl="0" eaLnBrk="1" fontAlgn="auto" latinLnBrk="0" hangingPunct="1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zh-CN" altLang="en-US" sz="1600">
                          <a:cs typeface="+mn-ea"/>
                          <a:sym typeface="+mn-ea"/>
                        </a:rPr>
                        <a:t>2. </a:t>
                      </a:r>
                      <a:r>
                        <a:rPr lang="zh-CN" altLang="en-US" sz="1600" b="1">
                          <a:cs typeface="+mn-ea"/>
                          <a:sym typeface="+mn-ea"/>
                        </a:rPr>
                        <a:t>宠物健康档案：</a:t>
                      </a:r>
                      <a:r>
                        <a:rPr lang="zh-CN" altLang="en-US" sz="1600">
                          <a:cs typeface="+mn-ea"/>
                          <a:sym typeface="+mn-ea"/>
                        </a:rPr>
                        <a:t> 记录宠物健康信息，辅助医生精准诊断和治疗。</a:t>
                      </a:r>
                      <a:endParaRPr lang="zh-CN" altLang="en-US" sz="1600">
                        <a:cs typeface="+mn-ea"/>
                        <a:sym typeface="+mn-ea"/>
                      </a:endParaRPr>
                    </a:p>
                    <a:p>
                      <a:pPr marL="0" marR="0" algn="l" rtl="0" eaLnBrk="1" fontAlgn="auto" latinLnBrk="0" hangingPunct="1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zh-CN" altLang="en-US" sz="1600">
                          <a:cs typeface="+mn-ea"/>
                          <a:sym typeface="+mn-ea"/>
                        </a:rPr>
                        <a:t>3. </a:t>
                      </a:r>
                      <a:r>
                        <a:rPr lang="zh-CN" altLang="en-US" sz="1600" b="1">
                          <a:cs typeface="+mn-ea"/>
                          <a:sym typeface="+mn-ea"/>
                        </a:rPr>
                        <a:t>宠物知识库：</a:t>
                      </a:r>
                      <a:r>
                        <a:rPr lang="zh-CN" altLang="en-US" sz="1600">
                          <a:cs typeface="+mn-ea"/>
                          <a:sym typeface="+mn-ea"/>
                        </a:rPr>
                        <a:t> 提供宠物养护、疾病预防等知识，帮助用户科学养宠。</a:t>
                      </a:r>
                      <a:endParaRPr lang="zh-CN" altLang="en-US" sz="1600">
                        <a:cs typeface="+mn-ea"/>
                        <a:sym typeface="+mn-ea"/>
                      </a:endParaRPr>
                    </a:p>
                    <a:p>
                      <a:pPr marL="0" marR="0" algn="l" rtl="0" eaLnBrk="1" fontAlgn="auto" latinLnBrk="0" hangingPunct="1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zh-CN" altLang="en-US" sz="1600">
                          <a:cs typeface="+mn-ea"/>
                          <a:sym typeface="+mn-ea"/>
                        </a:rPr>
                        <a:t>4. </a:t>
                      </a:r>
                      <a:r>
                        <a:rPr lang="zh-CN" altLang="en-US" sz="1600" b="1">
                          <a:cs typeface="+mn-ea"/>
                          <a:sym typeface="+mn-ea"/>
                        </a:rPr>
                        <a:t>宠物社区： </a:t>
                      </a:r>
                      <a:r>
                        <a:rPr lang="zh-CN" altLang="en-US" sz="1600">
                          <a:cs typeface="+mn-ea"/>
                          <a:sym typeface="+mn-ea"/>
                        </a:rPr>
                        <a:t>交流养宠经验，分享宠物趣事，打造宠物爱好者互动平台。</a:t>
                      </a:r>
                      <a:endParaRPr lang="zh-CN" altLang="en-US" sz="1600">
                        <a:cs typeface="+mn-ea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528570">
                <a:tc>
                  <a:txBody>
                    <a:bodyPr/>
                    <a:p>
                      <a:pPr marL="0" marR="0" algn="l" rtl="0" eaLnBrk="1" fontAlgn="auto" latinLnBrk="0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>
                          <a:cs typeface="+mn-ea"/>
                        </a:rPr>
                        <a:t>第三象限</a:t>
                      </a:r>
                      <a:endParaRPr lang="zh-CN" altLang="en-US" sz="1600" b="1">
                        <a:cs typeface="+mn-ea"/>
                      </a:endParaRPr>
                    </a:p>
                    <a:p>
                      <a:pPr marL="0" marR="0" algn="l" rtl="0" eaLnBrk="1" fontAlgn="auto" latinLnBrk="0" hangingPunct="1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zh-CN" altLang="en-US" sz="1600" b="1">
                          <a:cs typeface="+mn-ea"/>
                        </a:rPr>
                        <a:t>基本功能：</a:t>
                      </a:r>
                      <a:r>
                        <a:rPr lang="zh-CN" altLang="en-US" sz="1600">
                          <a:cs typeface="+mn-ea"/>
                        </a:rPr>
                        <a:t> 确保现有功能稳定运行，如用户管理、信息查询、数据统计等。</a:t>
                      </a:r>
                      <a:endParaRPr lang="zh-CN" altLang="en-US" sz="1600">
                        <a:cs typeface="+mn-ea"/>
                      </a:endParaRPr>
                    </a:p>
                    <a:p>
                      <a:pPr marL="0" marR="0" algn="l" rtl="0" eaLnBrk="1" fontAlgn="auto" latinLnBrk="0" hangingPunct="1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zh-CN" altLang="en-US" sz="1600" b="1">
                          <a:cs typeface="+mn-ea"/>
                        </a:rPr>
                        <a:t>基础界面：</a:t>
                      </a:r>
                      <a:r>
                        <a:rPr lang="zh-CN" altLang="en-US" sz="1600">
                          <a:cs typeface="+mn-ea"/>
                        </a:rPr>
                        <a:t> 维护现有界面布局和设计，保证用户熟悉度和操作习惯。</a:t>
                      </a:r>
                      <a:endParaRPr lang="zh-CN" altLang="en-US" sz="1600">
                        <a:cs typeface="+mn-ea"/>
                      </a:endParaRPr>
                    </a:p>
                    <a:p>
                      <a:pPr marL="0" marR="0" algn="l" rtl="0" eaLnBrk="1" fontAlgn="auto" latinLnBrk="0" hangingPunct="1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zh-CN" altLang="en-US" sz="1600" b="1">
                          <a:cs typeface="+mn-ea"/>
                        </a:rPr>
                        <a:t>系统安全：</a:t>
                      </a:r>
                      <a:r>
                        <a:rPr lang="zh-CN" altLang="en-US" sz="1600">
                          <a:cs typeface="+mn-ea"/>
                        </a:rPr>
                        <a:t> 基础安全保障，如登录验证、数据加密等。</a:t>
                      </a:r>
                      <a:endParaRPr lang="zh-CN" altLang="en-US" sz="1600">
                        <a:cs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第四</a:t>
                      </a:r>
                      <a:r>
                        <a:rPr lang="zh-CN" altLang="en-US" sz="1600"/>
                        <a:t>象限</a:t>
                      </a:r>
                      <a:endParaRPr lang="zh-CN" altLang="en-US" sz="1600"/>
                    </a:p>
                    <a:p>
                      <a:pPr marL="0" marR="0" algn="l" rtl="0" eaLnBrk="1" fontAlgn="auto" latinLnBrk="0" hangingPunct="1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zh-CN" altLang="en-US" sz="1600" b="1">
                          <a:cs typeface="+mn-ea"/>
                        </a:rPr>
                        <a:t>过于复杂的功能： </a:t>
                      </a:r>
                      <a:r>
                        <a:rPr lang="zh-CN" altLang="en-US" sz="1600">
                          <a:cs typeface="+mn-ea"/>
                        </a:rPr>
                        <a:t>评估开发成本和实际需求，砍掉过于复杂且使用频率低的功能，例如：宠物远程监控： 需要额外硬件设备和开发成本，且用户需求不高。</a:t>
                      </a:r>
                      <a:endParaRPr lang="zh-CN" altLang="en-US" sz="1600">
                        <a:cs typeface="+mn-ea"/>
                      </a:endParaRPr>
                    </a:p>
                    <a:p>
                      <a:pPr marL="0" marR="0" algn="l" rtl="0" eaLnBrk="1" fontAlgn="auto" latinLnBrk="0" hangingPunct="1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zh-CN" altLang="en-US" sz="1600" b="1">
                          <a:cs typeface="+mn-ea"/>
                        </a:rPr>
                        <a:t>宠物社交匹配：</a:t>
                      </a:r>
                      <a:r>
                        <a:rPr lang="zh-CN" altLang="en-US" sz="1600">
                          <a:cs typeface="+mn-ea"/>
                        </a:rPr>
                        <a:t> 功能过于娱乐化，与宠物医院信息管理系统的核心功能关联性较弱。</a:t>
                      </a:r>
                      <a:endParaRPr lang="zh-CN" altLang="en-US" sz="1600">
                        <a:cs typeface="+mn-ea"/>
                      </a:endParaRPr>
                    </a:p>
                    <a:p>
                      <a:pPr marL="0" marR="0" algn="l" rtl="0" eaLnBrk="1" fontAlgn="auto" latinLnBrk="0" hangingPunct="1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endParaRPr lang="zh-CN" altLang="en-US" sz="1600">
                        <a:cs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841" t="2371" r="2835" b="39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208342"/>
            <a:ext cx="2222340" cy="434842"/>
          </a:xfrm>
          <a:custGeom>
            <a:avLst/>
            <a:gdLst>
              <a:gd name="connsiteX0" fmla="*/ 0 w 2222340"/>
              <a:gd name="connsiteY0" fmla="*/ 0 h 434842"/>
              <a:gd name="connsiteX1" fmla="*/ 2004919 w 2222340"/>
              <a:gd name="connsiteY1" fmla="*/ 0 h 434842"/>
              <a:gd name="connsiteX2" fmla="*/ 2222340 w 2222340"/>
              <a:gd name="connsiteY2" fmla="*/ 217421 h 434842"/>
              <a:gd name="connsiteX3" fmla="*/ 2222339 w 2222340"/>
              <a:gd name="connsiteY3" fmla="*/ 217421 h 434842"/>
              <a:gd name="connsiteX4" fmla="*/ 2004918 w 2222340"/>
              <a:gd name="connsiteY4" fmla="*/ 434842 h 434842"/>
              <a:gd name="connsiteX5" fmla="*/ 0 w 2222340"/>
              <a:gd name="connsiteY5" fmla="*/ 434841 h 434842"/>
            </a:gdLst>
            <a:ahLst/>
            <a:cxnLst/>
            <a:rect l="l" t="t" r="r" b="b"/>
            <a:pathLst>
              <a:path w="2222340" h="434842">
                <a:moveTo>
                  <a:pt x="0" y="0"/>
                </a:moveTo>
                <a:lnTo>
                  <a:pt x="2004919" y="0"/>
                </a:lnTo>
                <a:cubicBezTo>
                  <a:pt x="2124997" y="0"/>
                  <a:pt x="2222340" y="97343"/>
                  <a:pt x="2222340" y="217421"/>
                </a:cubicBezTo>
                <a:lnTo>
                  <a:pt x="2222339" y="217421"/>
                </a:lnTo>
                <a:cubicBezTo>
                  <a:pt x="2222339" y="337499"/>
                  <a:pt x="2124996" y="434842"/>
                  <a:pt x="2004918" y="434842"/>
                </a:cubicBezTo>
                <a:lnTo>
                  <a:pt x="0" y="434841"/>
                </a:ln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25366" y="4065785"/>
            <a:ext cx="2111003" cy="932760"/>
          </a:xfrm>
          <a:prstGeom prst="bentUpArrow">
            <a:avLst>
              <a:gd name="adj1" fmla="val 17112"/>
              <a:gd name="adj2" fmla="val 17676"/>
              <a:gd name="adj3" fmla="val 23873"/>
            </a:avLst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226060"/>
            <a:ext cx="12192000" cy="1631940"/>
          </a:xfrm>
          <a:custGeom>
            <a:avLst/>
            <a:gdLst>
              <a:gd name="connsiteX0" fmla="*/ 1395765 w 12192000"/>
              <a:gd name="connsiteY0" fmla="*/ 28 h 1631940"/>
              <a:gd name="connsiteX1" fmla="*/ 755258 w 12192000"/>
              <a:gd name="connsiteY1" fmla="*/ 8865 h 1631940"/>
              <a:gd name="connsiteX2" fmla="*/ 272518 w 12192000"/>
              <a:gd name="connsiteY2" fmla="*/ 20319 h 1631940"/>
              <a:gd name="connsiteX3" fmla="*/ 0 w 12192000"/>
              <a:gd name="connsiteY3" fmla="*/ 26602 h 1631940"/>
              <a:gd name="connsiteX4" fmla="*/ 0 w 12192000"/>
              <a:gd name="connsiteY4" fmla="*/ 1631940 h 1631940"/>
              <a:gd name="connsiteX5" fmla="*/ 12192000 w 12192000"/>
              <a:gd name="connsiteY5" fmla="*/ 1631940 h 1631940"/>
              <a:gd name="connsiteX6" fmla="*/ 12192000 w 12192000"/>
              <a:gd name="connsiteY6" fmla="*/ 1204610 h 1631940"/>
              <a:gd name="connsiteX7" fmla="*/ 12185493 w 12192000"/>
              <a:gd name="connsiteY7" fmla="*/ 670601 h 1631940"/>
              <a:gd name="connsiteX8" fmla="*/ 11167049 w 12192000"/>
              <a:gd name="connsiteY8" fmla="*/ 772907 h 1631940"/>
              <a:gd name="connsiteX9" fmla="*/ 8143445 w 12192000"/>
              <a:gd name="connsiteY9" fmla="*/ 1068813 h 1631940"/>
              <a:gd name="connsiteX10" fmla="*/ 6725597 w 12192000"/>
              <a:gd name="connsiteY10" fmla="*/ 1177520 h 1631940"/>
              <a:gd name="connsiteX11" fmla="*/ 4195946 w 12192000"/>
              <a:gd name="connsiteY11" fmla="*/ 1301592 h 1631940"/>
              <a:gd name="connsiteX12" fmla="*/ 2889133 w 12192000"/>
              <a:gd name="connsiteY12" fmla="*/ 1301705 h 1631940"/>
              <a:gd name="connsiteX13" fmla="*/ 1635233 w 12192000"/>
              <a:gd name="connsiteY13" fmla="*/ 1223802 h 1631940"/>
              <a:gd name="connsiteX14" fmla="*/ 661305 w 12192000"/>
              <a:gd name="connsiteY14" fmla="*/ 1039744 h 1631940"/>
              <a:gd name="connsiteX15" fmla="*/ 156870 w 12192000"/>
              <a:gd name="connsiteY15" fmla="*/ 808764 h 1631940"/>
              <a:gd name="connsiteX16" fmla="*/ 167801 w 12192000"/>
              <a:gd name="connsiteY16" fmla="*/ 647236 h 1631940"/>
              <a:gd name="connsiteX17" fmla="*/ 589058 w 12192000"/>
              <a:gd name="connsiteY17" fmla="*/ 372086 h 1631940"/>
              <a:gd name="connsiteX18" fmla="*/ 981956 w 12192000"/>
              <a:gd name="connsiteY18" fmla="*/ 232016 h 1631940"/>
              <a:gd name="connsiteX19" fmla="*/ 1430018 w 12192000"/>
              <a:gd name="connsiteY19" fmla="*/ 96512 h 1631940"/>
              <a:gd name="connsiteX20" fmla="*/ 1464184 w 12192000"/>
              <a:gd name="connsiteY20" fmla="*/ 86 h 1631940"/>
              <a:gd name="connsiteX21" fmla="*/ 1395765 w 12192000"/>
              <a:gd name="connsiteY21" fmla="*/ 28 h 1631940"/>
            </a:gdLst>
            <a:ahLst/>
            <a:cxnLst/>
            <a:rect l="l" t="t" r="r" b="b"/>
            <a:pathLst>
              <a:path w="12192000" h="1631940">
                <a:moveTo>
                  <a:pt x="1395765" y="28"/>
                </a:moveTo>
                <a:cubicBezTo>
                  <a:pt x="1221471" y="376"/>
                  <a:pt x="952562" y="4008"/>
                  <a:pt x="755258" y="8865"/>
                </a:cubicBezTo>
                <a:cubicBezTo>
                  <a:pt x="642514" y="11640"/>
                  <a:pt x="466031" y="15820"/>
                  <a:pt x="272518" y="20319"/>
                </a:cubicBezTo>
                <a:lnTo>
                  <a:pt x="0" y="26602"/>
                </a:lnTo>
                <a:lnTo>
                  <a:pt x="0" y="1631940"/>
                </a:lnTo>
                <a:lnTo>
                  <a:pt x="12192000" y="1631940"/>
                </a:lnTo>
                <a:lnTo>
                  <a:pt x="12192000" y="1204610"/>
                </a:lnTo>
                <a:cubicBezTo>
                  <a:pt x="12192000" y="910906"/>
                  <a:pt x="12189071" y="670601"/>
                  <a:pt x="12185493" y="670601"/>
                </a:cubicBezTo>
                <a:cubicBezTo>
                  <a:pt x="12132977" y="670601"/>
                  <a:pt x="11586916" y="725455"/>
                  <a:pt x="11167049" y="772907"/>
                </a:cubicBezTo>
                <a:cubicBezTo>
                  <a:pt x="10340990" y="866267"/>
                  <a:pt x="8974765" y="999973"/>
                  <a:pt x="8143445" y="1068813"/>
                </a:cubicBezTo>
                <a:cubicBezTo>
                  <a:pt x="7533160" y="1119350"/>
                  <a:pt x="7093495" y="1153059"/>
                  <a:pt x="6725597" y="1177520"/>
                </a:cubicBezTo>
                <a:cubicBezTo>
                  <a:pt x="5777362" y="1240568"/>
                  <a:pt x="5134455" y="1272101"/>
                  <a:pt x="4195946" y="1301592"/>
                </a:cubicBezTo>
                <a:cubicBezTo>
                  <a:pt x="3513662" y="1323031"/>
                  <a:pt x="3432532" y="1323038"/>
                  <a:pt x="2889133" y="1301705"/>
                </a:cubicBezTo>
                <a:cubicBezTo>
                  <a:pt x="2362060" y="1281012"/>
                  <a:pt x="2195538" y="1270666"/>
                  <a:pt x="1635233" y="1223802"/>
                </a:cubicBezTo>
                <a:cubicBezTo>
                  <a:pt x="1412972" y="1205213"/>
                  <a:pt x="964220" y="1120404"/>
                  <a:pt x="661305" y="1039744"/>
                </a:cubicBezTo>
                <a:cubicBezTo>
                  <a:pt x="388228" y="967028"/>
                  <a:pt x="227845" y="893590"/>
                  <a:pt x="156870" y="808764"/>
                </a:cubicBezTo>
                <a:cubicBezTo>
                  <a:pt x="111308" y="754313"/>
                  <a:pt x="112429" y="737757"/>
                  <a:pt x="167801" y="647236"/>
                </a:cubicBezTo>
                <a:cubicBezTo>
                  <a:pt x="233631" y="539614"/>
                  <a:pt x="373993" y="447935"/>
                  <a:pt x="589058" y="372086"/>
                </a:cubicBezTo>
                <a:cubicBezTo>
                  <a:pt x="694951" y="334740"/>
                  <a:pt x="871754" y="271708"/>
                  <a:pt x="981956" y="232016"/>
                </a:cubicBezTo>
                <a:cubicBezTo>
                  <a:pt x="1092158" y="192324"/>
                  <a:pt x="1293785" y="131347"/>
                  <a:pt x="1430018" y="96512"/>
                </a:cubicBezTo>
                <a:cubicBezTo>
                  <a:pt x="1809480" y="-516"/>
                  <a:pt x="1808731" y="1600"/>
                  <a:pt x="1464184" y="86"/>
                </a:cubicBezTo>
                <a:cubicBezTo>
                  <a:pt x="1443632" y="-5"/>
                  <a:pt x="1420664" y="-22"/>
                  <a:pt x="1395765" y="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5207222"/>
            <a:ext cx="12192000" cy="1650778"/>
          </a:xfrm>
          <a:custGeom>
            <a:avLst/>
            <a:gdLst>
              <a:gd name="connsiteX0" fmla="*/ 0 w 12192000"/>
              <a:gd name="connsiteY0" fmla="*/ 920402 h 1650778"/>
              <a:gd name="connsiteX1" fmla="*/ 0 w 12192000"/>
              <a:gd name="connsiteY1" fmla="*/ 1650778 h 1650778"/>
              <a:gd name="connsiteX2" fmla="*/ 12192000 w 12192000"/>
              <a:gd name="connsiteY2" fmla="*/ 1650778 h 1650778"/>
              <a:gd name="connsiteX3" fmla="*/ 12192000 w 12192000"/>
              <a:gd name="connsiteY3" fmla="*/ 1106589 h 1650778"/>
              <a:gd name="connsiteX4" fmla="*/ 12093776 w 12192000"/>
              <a:gd name="connsiteY4" fmla="*/ 1107534 h 1650778"/>
              <a:gd name="connsiteX5" fmla="*/ 11764937 w 12192000"/>
              <a:gd name="connsiteY5" fmla="*/ 1128266 h 1650778"/>
              <a:gd name="connsiteX6" fmla="*/ 11269544 w 12192000"/>
              <a:gd name="connsiteY6" fmla="*/ 1169162 h 1650778"/>
              <a:gd name="connsiteX7" fmla="*/ 10842481 w 12192000"/>
              <a:gd name="connsiteY7" fmla="*/ 1203470 h 1650778"/>
              <a:gd name="connsiteX8" fmla="*/ 7528475 w 12192000"/>
              <a:gd name="connsiteY8" fmla="*/ 1406287 h 1650778"/>
              <a:gd name="connsiteX9" fmla="*/ 3010150 w 12192000"/>
              <a:gd name="connsiteY9" fmla="*/ 1440527 h 1650778"/>
              <a:gd name="connsiteX10" fmla="*/ 225701 w 12192000"/>
              <a:gd name="connsiteY10" fmla="*/ 1021523 h 1650778"/>
              <a:gd name="connsiteX11" fmla="*/ 28204 w 12192000"/>
              <a:gd name="connsiteY11" fmla="*/ 936809 h 1650778"/>
              <a:gd name="connsiteX12" fmla="*/ 0 w 12192000"/>
              <a:gd name="connsiteY12" fmla="*/ 0 h 1650778"/>
              <a:gd name="connsiteX13" fmla="*/ 0 w 12192000"/>
              <a:gd name="connsiteY13" fmla="*/ 582653 h 1650778"/>
              <a:gd name="connsiteX14" fmla="*/ 50841 w 12192000"/>
              <a:gd name="connsiteY14" fmla="*/ 547944 h 1650778"/>
              <a:gd name="connsiteX15" fmla="*/ 584433 w 12192000"/>
              <a:gd name="connsiteY15" fmla="*/ 307135 h 1650778"/>
              <a:gd name="connsiteX16" fmla="*/ 1694425 w 12192000"/>
              <a:gd name="connsiteY16" fmla="*/ 44827 h 1650778"/>
              <a:gd name="connsiteX17" fmla="*/ 1711506 w 12192000"/>
              <a:gd name="connsiteY17" fmla="*/ 20691 h 1650778"/>
              <a:gd name="connsiteX18" fmla="*/ 16440 w 12192000"/>
              <a:gd name="connsiteY18" fmla="*/ 30 h 1650778"/>
            </a:gdLst>
            <a:ahLst/>
            <a:cxnLst/>
            <a:rect l="l" t="t" r="r" b="b"/>
            <a:pathLst>
              <a:path w="12192000" h="1650778">
                <a:moveTo>
                  <a:pt x="0" y="920402"/>
                </a:moveTo>
                <a:lnTo>
                  <a:pt x="0" y="1650778"/>
                </a:lnTo>
                <a:lnTo>
                  <a:pt x="12192000" y="1650778"/>
                </a:lnTo>
                <a:lnTo>
                  <a:pt x="12192000" y="1106589"/>
                </a:lnTo>
                <a:lnTo>
                  <a:pt x="12093776" y="1107534"/>
                </a:lnTo>
                <a:cubicBezTo>
                  <a:pt x="12039753" y="1108053"/>
                  <a:pt x="11891774" y="1117383"/>
                  <a:pt x="11764937" y="1128266"/>
                </a:cubicBezTo>
                <a:cubicBezTo>
                  <a:pt x="11638100" y="1139150"/>
                  <a:pt x="11415174" y="1157553"/>
                  <a:pt x="11269544" y="1169162"/>
                </a:cubicBezTo>
                <a:cubicBezTo>
                  <a:pt x="11123915" y="1180771"/>
                  <a:pt x="10931737" y="1196210"/>
                  <a:pt x="10842481" y="1203470"/>
                </a:cubicBezTo>
                <a:cubicBezTo>
                  <a:pt x="9997354" y="1272219"/>
                  <a:pt x="8959996" y="1335705"/>
                  <a:pt x="7528475" y="1406287"/>
                </a:cubicBezTo>
                <a:cubicBezTo>
                  <a:pt x="6110896" y="1476182"/>
                  <a:pt x="3997400" y="1492197"/>
                  <a:pt x="3010150" y="1440527"/>
                </a:cubicBezTo>
                <a:cubicBezTo>
                  <a:pt x="1663400" y="1370041"/>
                  <a:pt x="806856" y="1241149"/>
                  <a:pt x="225701" y="1021523"/>
                </a:cubicBezTo>
                <a:cubicBezTo>
                  <a:pt x="145098" y="991063"/>
                  <a:pt x="79797" y="963357"/>
                  <a:pt x="28204" y="936809"/>
                </a:cubicBezTo>
                <a:close/>
                <a:moveTo>
                  <a:pt x="0" y="0"/>
                </a:moveTo>
                <a:lnTo>
                  <a:pt x="0" y="582653"/>
                </a:lnTo>
                <a:lnTo>
                  <a:pt x="50841" y="547944"/>
                </a:lnTo>
                <a:cubicBezTo>
                  <a:pt x="189320" y="461005"/>
                  <a:pt x="394304" y="365916"/>
                  <a:pt x="584433" y="307135"/>
                </a:cubicBezTo>
                <a:cubicBezTo>
                  <a:pt x="872690" y="218016"/>
                  <a:pt x="1499508" y="69889"/>
                  <a:pt x="1694425" y="44827"/>
                </a:cubicBezTo>
                <a:cubicBezTo>
                  <a:pt x="1742712" y="38617"/>
                  <a:pt x="1743581" y="37390"/>
                  <a:pt x="1711506" y="20691"/>
                </a:cubicBezTo>
                <a:cubicBezTo>
                  <a:pt x="1684449" y="6602"/>
                  <a:pt x="1346641" y="2486"/>
                  <a:pt x="16440" y="3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666053" y="5354256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6887" y="2214430"/>
            <a:ext cx="4190035" cy="100699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8231" y="343723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787" y="2242459"/>
            <a:ext cx="1872384" cy="21026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FF5A00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233888" y="4489648"/>
            <a:ext cx="4463999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2509157" y="2616909"/>
            <a:ext cx="3875591" cy="17301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2769A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项目核心原型设计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738360" y="287264"/>
            <a:ext cx="1610841" cy="2769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21346" y="363103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621934" y="416055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621934" y="469008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18781" y="36087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822180" y="348818"/>
            <a:ext cx="1281834" cy="1693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614611" y="1455156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t="21087" b="21087"/>
          <a:stretch>
            <a:fillRect/>
          </a:stretch>
        </p:blipFill>
        <p:spPr>
          <a:xfrm flipH="1">
            <a:off x="8668279" y="1498512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82020" y="507803"/>
            <a:ext cx="3375259" cy="617881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1000" sy="101000" algn="c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992983" y="2905584"/>
            <a:ext cx="2895600" cy="1163320"/>
          </a:xfrm>
          <a:prstGeom prst="roundRect">
            <a:avLst>
              <a:gd name="adj" fmla="val 1305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alphaModFix amt="100000"/>
          </a:blip>
          <a:srcRect l="425" t="10280" r="16208" b="10280"/>
          <a:stretch>
            <a:fillRect/>
          </a:stretch>
        </p:blipFill>
        <p:spPr>
          <a:xfrm flipH="1">
            <a:off x="9046651" y="2948940"/>
            <a:ext cx="2788264" cy="1076608"/>
          </a:xfrm>
          <a:custGeom>
            <a:avLst/>
            <a:gdLst>
              <a:gd name="connsiteX0" fmla="*/ 140530 w 2788264"/>
              <a:gd name="connsiteY0" fmla="*/ 0 h 1076608"/>
              <a:gd name="connsiteX1" fmla="*/ 2647734 w 2788264"/>
              <a:gd name="connsiteY1" fmla="*/ 0 h 1076608"/>
              <a:gd name="connsiteX2" fmla="*/ 2788264 w 2788264"/>
              <a:gd name="connsiteY2" fmla="*/ 140530 h 1076608"/>
              <a:gd name="connsiteX3" fmla="*/ 2788264 w 2788264"/>
              <a:gd name="connsiteY3" fmla="*/ 936078 h 1076608"/>
              <a:gd name="connsiteX4" fmla="*/ 2647734 w 2788264"/>
              <a:gd name="connsiteY4" fmla="*/ 1076608 h 1076608"/>
              <a:gd name="connsiteX5" fmla="*/ 140530 w 2788264"/>
              <a:gd name="connsiteY5" fmla="*/ 1076608 h 1076608"/>
              <a:gd name="connsiteX6" fmla="*/ 0 w 2788264"/>
              <a:gd name="connsiteY6" fmla="*/ 936078 h 1076608"/>
              <a:gd name="connsiteX7" fmla="*/ 0 w 2788264"/>
              <a:gd name="connsiteY7" fmla="*/ 140530 h 1076608"/>
              <a:gd name="connsiteX8" fmla="*/ 140530 w 2788264"/>
              <a:gd name="connsiteY8" fmla="*/ 0 h 1076608"/>
            </a:gdLst>
            <a:ahLst/>
            <a:cxnLst/>
            <a:rect l="l" t="t" r="r" b="b"/>
            <a:pathLst>
              <a:path w="2788264" h="1076608">
                <a:moveTo>
                  <a:pt x="140530" y="0"/>
                </a:moveTo>
                <a:lnTo>
                  <a:pt x="2647734" y="0"/>
                </a:lnTo>
                <a:cubicBezTo>
                  <a:pt x="2725347" y="0"/>
                  <a:pt x="2788264" y="62917"/>
                  <a:pt x="2788264" y="140530"/>
                </a:cubicBezTo>
                <a:lnTo>
                  <a:pt x="2788264" y="936078"/>
                </a:lnTo>
                <a:cubicBezTo>
                  <a:pt x="2788264" y="1013691"/>
                  <a:pt x="2725347" y="1076608"/>
                  <a:pt x="2647734" y="1076608"/>
                </a:cubicBezTo>
                <a:lnTo>
                  <a:pt x="140530" y="1076608"/>
                </a:lnTo>
                <a:cubicBezTo>
                  <a:pt x="62917" y="1076608"/>
                  <a:pt x="0" y="1013691"/>
                  <a:pt x="0" y="936078"/>
                </a:cubicBezTo>
                <a:lnTo>
                  <a:pt x="0" y="140530"/>
                </a:lnTo>
                <a:cubicBezTo>
                  <a:pt x="0" y="62917"/>
                  <a:pt x="62917" y="0"/>
                  <a:pt x="14053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kumimoji="1" lang="en-US" altLang="zh-CN" sz="3200">
                <a:solidFill>
                  <a:schemeClr val="tx1">
                    <a:alpha val="100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项目核心原型设计</a:t>
            </a:r>
            <a:endParaRPr kumimoji="1" lang="en-US" altLang="zh-CN" sz="3200">
              <a:solidFill>
                <a:schemeClr val="tx1">
                  <a:alpha val="100000"/>
                </a:scheme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76095" y="2564765"/>
            <a:ext cx="309816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系统结构图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-2147482614" name="对象 -2147482615"/>
          <p:cNvGraphicFramePr/>
          <p:nvPr/>
        </p:nvGraphicFramePr>
        <p:xfrm>
          <a:off x="5159693" y="260985"/>
          <a:ext cx="5471795" cy="6456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2458700" imgH="14668500" progId="Visio.Drawing.15">
                  <p:embed/>
                </p:oleObj>
              </mc:Choice>
              <mc:Fallback>
                <p:oleObj name="" r:id="rId1" imgW="12458700" imgH="1466850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59693" y="260985"/>
                        <a:ext cx="5471795" cy="6456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ags/tag10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ags/tag11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ags/tag12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ags/tag13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14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15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16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17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18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19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2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ags/tag20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21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22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23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24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25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26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27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28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29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3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ags/tag30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31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32.xml><?xml version="1.0" encoding="utf-8"?>
<p:tagLst xmlns:p="http://schemas.openxmlformats.org/presentationml/2006/main">
  <p:tag name="KSO_WM_DIAGRAM_VIRTUALLY_FRAME" val="{&quot;height&quot;:34.01574803149606,&quot;left&quot;:72.24952755905505,&quot;top&quot;:106.11637795275593,&quot;width&quot;:839.1003937007874}"/>
</p:tagLst>
</file>

<file path=ppt/tags/tag33.xml><?xml version="1.0" encoding="utf-8"?>
<p:tagLst xmlns:p="http://schemas.openxmlformats.org/presentationml/2006/main">
  <p:tag name="TABLE_ENDDRAG_ORIGIN_RECT" val="845*484"/>
  <p:tag name="TABLE_ENDDRAG_RECT" val="64*8*845*484"/>
</p:tagLst>
</file>

<file path=ppt/tags/tag34.xml><?xml version="1.0" encoding="utf-8"?>
<p:tagLst xmlns:p="http://schemas.openxmlformats.org/presentationml/2006/main">
  <p:tag name="KSO_WM_DIAGRAM_VIRTUALLY_FRAME" val="{&quot;height&quot;:376.55,&quot;left&quot;:20.75,&quot;top&quot;:99.9,&quot;width&quot;:973}"/>
</p:tagLst>
</file>

<file path=ppt/tags/tag35.xml><?xml version="1.0" encoding="utf-8"?>
<p:tagLst xmlns:p="http://schemas.openxmlformats.org/presentationml/2006/main">
  <p:tag name="KSO_WM_DIAGRAM_VIRTUALLY_FRAME" val="{&quot;height&quot;:376.55,&quot;left&quot;:20.75,&quot;top&quot;:99.9,&quot;width&quot;:973}"/>
</p:tagLst>
</file>

<file path=ppt/tags/tag36.xml><?xml version="1.0" encoding="utf-8"?>
<p:tagLst xmlns:p="http://schemas.openxmlformats.org/presentationml/2006/main">
  <p:tag name="KSO_WM_DIAGRAM_VIRTUALLY_FRAME" val="{&quot;height&quot;:376.55,&quot;left&quot;:20.75,&quot;top&quot;:99.9,&quot;width&quot;:973}"/>
</p:tagLst>
</file>

<file path=ppt/tags/tag37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38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39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4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ags/tag40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41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42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43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44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45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46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47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48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49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5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ags/tag50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51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52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53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54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55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56.xml><?xml version="1.0" encoding="utf-8"?>
<p:tagLst xmlns:p="http://schemas.openxmlformats.org/presentationml/2006/main">
  <p:tag name="KSO_WM_DIAGRAM_VIRTUALLY_FRAME" val="{&quot;height&quot;:428.73362204724407,&quot;left&quot;:70.8,&quot;top&quot;:72.2663779527559,&quot;width&quot;:849.1}"/>
</p:tagLst>
</file>

<file path=ppt/tags/tag57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58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59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6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ags/tag60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61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62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63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64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65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66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67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68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69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7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ags/tag70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71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72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73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74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75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76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77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78.xml><?xml version="1.0" encoding="utf-8"?>
<p:tagLst xmlns:p="http://schemas.openxmlformats.org/presentationml/2006/main">
  <p:tag name="KSO_WM_DIAGRAM_VIRTUALLY_FRAME" val="{&quot;height&quot;:114.25,&quot;left&quot;:-5.639763779527559,&quot;top&quot;:72.25,&quot;width&quot;:978.95}"/>
</p:tagLst>
</file>

<file path=ppt/tags/tag79.xml><?xml version="1.0" encoding="utf-8"?>
<p:tagLst xmlns:p="http://schemas.openxmlformats.org/presentationml/2006/main">
  <p:tag name="TABLE_ENDDRAG_ORIGIN_RECT" val="767*322"/>
  <p:tag name="TABLE_ENDDRAG_RECT" val="139*104*768*322"/>
</p:tagLst>
</file>

<file path=ppt/tags/tag8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ags/tag80.xml><?xml version="1.0" encoding="utf-8"?>
<p:tagLst xmlns:p="http://schemas.openxmlformats.org/presentationml/2006/main">
  <p:tag name="commondata" val="eyJoZGlkIjoiZDBjMzJjNzJlMjgwOTZkYzAxYzYzNDUxNzczNTQ0NjcifQ=="/>
  <p:tag name="resource_record_key" val="{&quot;29&quot;:[50000189,50052696,50052704,50000159,50000283]}"/>
</p:tagLst>
</file>

<file path=ppt/tags/tag9.xml><?xml version="1.0" encoding="utf-8"?>
<p:tagLst xmlns:p="http://schemas.openxmlformats.org/presentationml/2006/main">
  <p:tag name="KSO_WM_DIAGRAM_VIRTUALLY_FRAME" val="{&quot;height&quot;:281.55110236220474,&quot;left&quot;:107.79354330708661,&quot;top&quot;:197.44889763779526,&quot;width&quot;:805.4688188976377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769A9"/>
      </a:accent1>
      <a:accent2>
        <a:srgbClr val="FF5A00"/>
      </a:accent2>
      <a:accent3>
        <a:srgbClr val="FF5A00"/>
      </a:accent3>
      <a:accent4>
        <a:srgbClr val="BF9000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4253</Words>
  <Application>WPS 演示</Application>
  <PresentationFormat/>
  <Paragraphs>565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16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29</vt:i4>
      </vt:variant>
    </vt:vector>
  </HeadingPairs>
  <TitlesOfParts>
    <vt:vector size="74" baseType="lpstr">
      <vt:lpstr>Arial</vt:lpstr>
      <vt:lpstr>宋体</vt:lpstr>
      <vt:lpstr>Wingdings</vt:lpstr>
      <vt:lpstr>OPPOSans H</vt:lpstr>
      <vt:lpstr>OPPOSans R</vt:lpstr>
      <vt:lpstr>OPPOSans B</vt:lpstr>
      <vt:lpstr>Source Han Sans CN Bold</vt:lpstr>
      <vt:lpstr>Source Han Sans</vt:lpstr>
      <vt:lpstr>等线</vt:lpstr>
      <vt:lpstr>微软雅黑</vt:lpstr>
      <vt:lpstr>Arial Unicode MS</vt:lpstr>
      <vt:lpstr>Calibri</vt:lpstr>
      <vt:lpstr>黑体</vt:lpstr>
      <vt:lpstr>等线 Light</vt:lpstr>
      <vt:lpstr>Times New Roman</vt:lpstr>
      <vt:lpstr>PingFang SC</vt:lpstr>
      <vt:lpstr>Segoe Print</vt:lpstr>
      <vt:lpstr>Office 主题​​</vt:lpstr>
      <vt:lpstr>3_Office 主题​​</vt:lpstr>
      <vt:lpstr>1_Office 主题​​</vt:lpstr>
      <vt:lpstr>1_Office 主题​​</vt:lpstr>
      <vt:lpstr>2_Office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4_Office 主题​​</vt:lpstr>
      <vt:lpstr>11_Office 主题​​</vt:lpstr>
      <vt:lpstr>12_Office 主题​​</vt:lpstr>
      <vt:lpstr>13_Office 主题​​</vt:lpstr>
      <vt:lpstr>10_Office 主题​​</vt:lpstr>
      <vt:lpstr>14_Office 主题​​</vt:lpstr>
      <vt:lpstr>Visio.Drawing.15</vt:lpstr>
      <vt:lpstr>Visio.Drawing.11</vt:lpstr>
      <vt:lpstr>Visio.Drawing.11</vt:lpstr>
      <vt:lpstr>Visio.Drawing.11</vt:lpstr>
      <vt:lpstr>Visio.Drawing.15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邪！</cp:lastModifiedBy>
  <cp:revision>6</cp:revision>
  <dcterms:created xsi:type="dcterms:W3CDTF">2024-11-06T15:24:00Z</dcterms:created>
  <dcterms:modified xsi:type="dcterms:W3CDTF">2024-11-07T08:25:23Z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E84F78E3F91D4CBAA33DE992CE12EF69_13</vt:lpwstr>
  </property>
  <property fmtid="{D5CDD505-2E9C-101B-9397-08002B2CF9AE}" pid="3" name="KSOProductBuildVer">
    <vt:lpwstr>2052-12.1.0.18608</vt:lpwstr>
  </property>
</Properties>
</file>